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0" r:id="rId8"/>
    <p:sldId id="270" r:id="rId9"/>
    <p:sldId id="273" r:id="rId10"/>
    <p:sldId id="259" r:id="rId11"/>
    <p:sldId id="269" r:id="rId12"/>
    <p:sldId id="272" r:id="rId13"/>
    <p:sldId id="267" r:id="rId14"/>
    <p:sldId id="274" r:id="rId15"/>
    <p:sldId id="266" r:id="rId16"/>
  </p:sldIdLst>
  <p:sldSz cx="9144000" cy="6858000" type="screen4x3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95" autoAdjust="0"/>
  </p:normalViewPr>
  <p:slideViewPr>
    <p:cSldViewPr snapToGrid="0" snapToObjects="1" showGuides="1">
      <p:cViewPr>
        <p:scale>
          <a:sx n="104" d="100"/>
          <a:sy n="104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F30E597E-C8CB-4BC9-8990-8F05746A387C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9325829-5729-4BAE-B42C-11139A1B65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17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5BFB649F-DF96-3F45-A8A2-21AB5D9B4A30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C6C913D9-EF1D-B244-BAAC-B8A761BD71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748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607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7EA19-F1C4-7B41-95B6-FB003CBF988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4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815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613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410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0"/>
            <a:ext cx="761425" cy="6858000"/>
          </a:xfrm>
          <a:prstGeom prst="rect">
            <a:avLst/>
          </a:prstGeom>
          <a:solidFill>
            <a:srgbClr val="80808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00000"/>
              </a:lnSpc>
              <a:defRPr sz="1800"/>
            </a:pPr>
            <a:endParaRPr dirty="0"/>
          </a:p>
        </p:txBody>
      </p:sp>
      <p:sp>
        <p:nvSpPr>
          <p:cNvPr id="9" name="Shape 9"/>
          <p:cNvSpPr/>
          <p:nvPr/>
        </p:nvSpPr>
        <p:spPr>
          <a:xfrm>
            <a:off x="763152" y="762000"/>
            <a:ext cx="5108969" cy="6096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00000"/>
              </a:lnSpc>
              <a:defRPr sz="1800"/>
            </a:pPr>
            <a:endParaRPr dirty="0"/>
          </a:p>
        </p:txBody>
      </p:sp>
      <p:pic>
        <p:nvPicPr>
          <p:cNvPr id="10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096000"/>
            <a:ext cx="896099" cy="762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Shape 11"/>
          <p:cNvSpPr/>
          <p:nvPr/>
        </p:nvSpPr>
        <p:spPr>
          <a:xfrm>
            <a:off x="1326018" y="212725"/>
            <a:ext cx="1674789" cy="352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6799" tIns="46799" rIns="46799" bIns="46799">
            <a:spAutoFit/>
          </a:bodyPr>
          <a:lstStyle>
            <a:lvl1pPr>
              <a:lnSpc>
                <a:spcPct val="93000"/>
              </a:lnSpc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800">
                <a:solidFill>
                  <a:srgbClr val="FFFFFF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FFFFFF"/>
                </a:solidFill>
              </a:rPr>
              <a:t>click</a:t>
            </a:r>
          </a:p>
        </p:txBody>
      </p:sp>
      <p:sp>
        <p:nvSpPr>
          <p:cNvPr id="12" name="Shape 12"/>
          <p:cNvSpPr/>
          <p:nvPr/>
        </p:nvSpPr>
        <p:spPr>
          <a:xfrm>
            <a:off x="999693" y="990600"/>
            <a:ext cx="7873234" cy="1589"/>
          </a:xfrm>
          <a:prstGeom prst="line">
            <a:avLst/>
          </a:prstGeom>
          <a:ln w="127080">
            <a:solidFill>
              <a:srgbClr val="000066"/>
            </a:solidFill>
            <a:miter/>
          </a:ln>
        </p:spPr>
        <p:txBody>
          <a:bodyPr lIns="0" tIns="0" rIns="0" bIns="0"/>
          <a:lstStyle/>
          <a:p>
            <a:pPr lvl="0">
              <a:lnSpc>
                <a:spcPct val="10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 dirty="0"/>
          </a:p>
        </p:txBody>
      </p:sp>
      <p:sp>
        <p:nvSpPr>
          <p:cNvPr id="13" name="Shape 13"/>
          <p:cNvSpPr/>
          <p:nvPr/>
        </p:nvSpPr>
        <p:spPr>
          <a:xfrm>
            <a:off x="1" y="1"/>
            <a:ext cx="764878" cy="685641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7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360">
            <a:solidFill>
              <a:srgbClr val="003366"/>
            </a:solidFill>
            <a:round/>
          </a:ln>
        </p:spPr>
        <p:txBody>
          <a:bodyPr lIns="0" tIns="0" rIns="0" bIns="0" anchor="ctr"/>
          <a:lstStyle/>
          <a:p>
            <a:pPr lvl="0">
              <a:lnSpc>
                <a:spcPct val="100000"/>
              </a:lnSpc>
              <a:defRPr sz="1800"/>
            </a:pPr>
            <a:endParaRPr dirty="0"/>
          </a:p>
        </p:txBody>
      </p:sp>
      <p:pic>
        <p:nvPicPr>
          <p:cNvPr id="14" name="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6096000"/>
            <a:ext cx="913365" cy="760413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Shape 15"/>
          <p:cNvSpPr>
            <a:spLocks noGrp="1"/>
          </p:cNvSpPr>
          <p:nvPr>
            <p:ph type="sldNum" sz="quarter" idx="2"/>
          </p:nvPr>
        </p:nvSpPr>
        <p:spPr>
          <a:xfrm>
            <a:off x="7044472" y="6400801"/>
            <a:ext cx="1821549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 defTabSz="457200">
              <a:defRPr sz="1400" b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150825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6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912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960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349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82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406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378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D66D2-9BA9-C84E-B729-7E0737456E32}" type="datetimeFigureOut">
              <a:rPr lang="en-US" smtClean="0"/>
              <a:t>10/30/2016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1AF2E-7EB7-1243-9863-2759C95407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71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64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2183" y="26048"/>
            <a:ext cx="37818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Recreational </a:t>
            </a:r>
          </a:p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Marijuana Legal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113782"/>
            <a:ext cx="76169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What it does</a:t>
            </a:r>
            <a:r>
              <a:rPr lang="en-US" b="1" dirty="0" smtClean="0"/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Legalizes marijuana for adult use.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15% tax on retail sales of non-medical marijuana &amp; taxes for cultivation.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Prohibits marketing marijuana to minors.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Regulates the marijuana businesses.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Allows resentencing of those convicted for marijuana offenses.</a:t>
            </a:r>
          </a:p>
        </p:txBody>
      </p:sp>
    </p:spTree>
    <p:extLst>
      <p:ext uri="{BB962C8B-B14F-4D97-AF65-F5344CB8AC3E}">
        <p14:creationId xmlns:p14="http://schemas.microsoft.com/office/powerpoint/2010/main" val="3816181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66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3731" y="366330"/>
            <a:ext cx="6704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Death Penalty Court Procedures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0432" y="1325880"/>
            <a:ext cx="7616952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What it does</a:t>
            </a:r>
            <a:r>
              <a:rPr lang="en-US" b="1" dirty="0" smtClean="0"/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900" dirty="0" smtClean="0"/>
              <a:t>Limits court appeals process for death penalty cases to 5 years.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900" dirty="0" smtClean="0"/>
              <a:t>Makes additional lawyers eligible to represent death row inmates.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900" dirty="0" smtClean="0"/>
              <a:t>Inmates sentenced to death could be housed at any state prison.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900" dirty="0" smtClean="0"/>
              <a:t>Annual state </a:t>
            </a:r>
            <a:r>
              <a:rPr lang="en-US" sz="2900" b="1" i="1" dirty="0" smtClean="0"/>
              <a:t>court</a:t>
            </a:r>
            <a:r>
              <a:rPr lang="en-US" sz="2900" dirty="0" smtClean="0"/>
              <a:t> </a:t>
            </a:r>
            <a:r>
              <a:rPr lang="en-US" sz="2900" b="1" i="1" dirty="0" smtClean="0"/>
              <a:t>costs could increase </a:t>
            </a:r>
            <a:r>
              <a:rPr lang="en-US" sz="2900" dirty="0" smtClean="0"/>
              <a:t>by tens of millions of dollars in the short term; </a:t>
            </a:r>
            <a:r>
              <a:rPr lang="en-US" sz="2900" b="1" i="1" dirty="0" smtClean="0"/>
              <a:t>prison costs could decrease.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49824" y="1113782"/>
            <a:ext cx="3411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Initiative Statute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148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66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55032" y="294690"/>
            <a:ext cx="5778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Death Penalty Court Procedures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4128" y="1074753"/>
            <a:ext cx="790986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Supporters / What they say: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Death penalty system is broken, but should be mended, not ended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Speeding up death penalty appeals process will save $30 million annually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57615"/>
              </p:ext>
            </p:extLst>
          </p:nvPr>
        </p:nvGraphicFramePr>
        <p:xfrm>
          <a:off x="1188720" y="1823065"/>
          <a:ext cx="7351776" cy="15469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5264"/>
                <a:gridCol w="4096512"/>
              </a:tblGrid>
              <a:tr h="429717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 to Mend Not End Death Penalty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723969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 Peace Officers Org</a:t>
                      </a: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Republican Party</a:t>
                      </a: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94576" y="1074753"/>
            <a:ext cx="197068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Raised $13.2 million largely from 2 Law enforcement PACs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36450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66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55032" y="306901"/>
            <a:ext cx="57789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Death Penalty Court Procedures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4128" y="1074753"/>
            <a:ext cx="7909860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Opponents / What they say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Prop 66 is confusing and poorly written; would be subject to costly legal challenges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Additional layers of appeals and construction of new prison facilities would cost taxpayers millions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43051"/>
              </p:ext>
            </p:extLst>
          </p:nvPr>
        </p:nvGraphicFramePr>
        <p:xfrm>
          <a:off x="1175154" y="1835131"/>
          <a:ext cx="7607808" cy="161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3904"/>
                <a:gridCol w="3803904"/>
              </a:tblGrid>
              <a:tr h="4572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Senator Dianne Feinstein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Lt.</a:t>
                      </a:r>
                      <a:r>
                        <a:rPr lang="en-US" sz="2400" baseline="0" dirty="0" smtClean="0"/>
                        <a:t> Gov. Gavin Newsom</a:t>
                      </a: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 smtClean="0"/>
                        <a:t>CA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dirty="0" smtClean="0"/>
                        <a:t>Democratic, Libertarian &amp; Green</a:t>
                      </a:r>
                      <a:r>
                        <a:rPr lang="en-US" sz="2000" baseline="0" dirty="0" smtClean="0"/>
                        <a:t> Parties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400" dirty="0" smtClean="0"/>
                        <a:t>Yes on 62; No</a:t>
                      </a:r>
                      <a:r>
                        <a:rPr lang="en-US" sz="2400" baseline="0" dirty="0" smtClean="0"/>
                        <a:t> on 66 PAC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ACLU of California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19672" y="1097041"/>
            <a:ext cx="234558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Raised $17.2 million</a:t>
            </a:r>
          </a:p>
          <a:p>
            <a:pPr algn="r"/>
            <a:r>
              <a:rPr lang="en-US" b="1" dirty="0"/>
              <a:t>l</a:t>
            </a:r>
            <a:r>
              <a:rPr lang="en-US" b="1" dirty="0" smtClean="0"/>
              <a:t>argely from 4 </a:t>
            </a:r>
            <a:r>
              <a:rPr lang="en-US" b="1" smtClean="0"/>
              <a:t>reform/</a:t>
            </a:r>
          </a:p>
          <a:p>
            <a:pPr algn="r"/>
            <a:r>
              <a:rPr lang="en-US" b="1" smtClean="0"/>
              <a:t>social </a:t>
            </a:r>
            <a:r>
              <a:rPr lang="en-US" b="1" dirty="0" smtClean="0"/>
              <a:t>justice PACs</a:t>
            </a:r>
          </a:p>
          <a:p>
            <a:pPr algn="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42031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62/66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74478" y="302211"/>
            <a:ext cx="4895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Repeal/Speed Up Death Penalty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216152"/>
            <a:ext cx="7616952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Things to think about</a:t>
            </a:r>
            <a:r>
              <a:rPr lang="en-US" b="1" dirty="0" smtClean="0"/>
              <a:t>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Starting with </a:t>
            </a:r>
            <a:r>
              <a:rPr lang="en-US" sz="3200" b="1" i="1" dirty="0" smtClean="0"/>
              <a:t>Prop 62, repeal of the death penalty</a:t>
            </a:r>
            <a:r>
              <a:rPr lang="en-US" sz="3200" dirty="0" smtClean="0"/>
              <a:t>, was there a “fact” that you found compelling enough to vote yes?  Or vote no? That you found surprising?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200" dirty="0" smtClean="0"/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With </a:t>
            </a:r>
            <a:r>
              <a:rPr lang="en-US" sz="3200" b="1" i="1" dirty="0" smtClean="0"/>
              <a:t>Prop 66, speeding up the death penalty process</a:t>
            </a:r>
            <a:r>
              <a:rPr lang="en-US" sz="3200" dirty="0" smtClean="0"/>
              <a:t>, </a:t>
            </a:r>
            <a:r>
              <a:rPr lang="en-US" sz="3200" dirty="0"/>
              <a:t>was there a “fact” that you found compelling enough to vote yes?  Or </a:t>
            </a:r>
            <a:r>
              <a:rPr lang="en-US" sz="3200" dirty="0" smtClean="0"/>
              <a:t>vote no? </a:t>
            </a:r>
            <a:r>
              <a:rPr lang="en-US" sz="3200" dirty="0"/>
              <a:t>That you found surprising?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9076292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62/66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074478" y="302211"/>
            <a:ext cx="4895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Repeal/Speed Up Death Penalty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216152"/>
            <a:ext cx="761695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Things to think about</a:t>
            </a:r>
            <a:r>
              <a:rPr lang="en-US" b="1" dirty="0" smtClean="0"/>
              <a:t>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Studies show that knowing the punishment in advance is not a deterrent to committing a crime: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/>
              <a:t>What constitutes an adequate punishment for someone who takes a life? 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/>
              <a:t>What constitutes adequate restitution for victim’s families?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986827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62/66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23326" y="326633"/>
            <a:ext cx="4895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i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Repeal/Speed Up Death Penalty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216152"/>
            <a:ext cx="7616952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Things to think about</a:t>
            </a:r>
            <a:r>
              <a:rPr lang="en-US" b="1" dirty="0" smtClean="0"/>
              <a:t>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150 people convicted of murder have been found innocent since their initial conviction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Due process for those sentenced: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/>
              <a:t>Adequate defense – qualified attorneys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/>
              <a:t>Timely carriage of justice?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/>
              <a:t>Cost to taxpayers?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455252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64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2183" y="26048"/>
            <a:ext cx="37818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Recreational </a:t>
            </a:r>
          </a:p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Marijuana Legal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4128" y="1074753"/>
            <a:ext cx="790986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Supporters/What they say: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Ends criminalization that does more harm than good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Establishes regulation of marijuana industry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Generates new tax revenues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Allocates new revenues responsibly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078374"/>
              </p:ext>
            </p:extLst>
          </p:nvPr>
        </p:nvGraphicFramePr>
        <p:xfrm>
          <a:off x="1188720" y="1591056"/>
          <a:ext cx="7351776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5264"/>
                <a:gridCol w="4096512"/>
              </a:tblGrid>
              <a:tr h="429717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Drug Policy Alliance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723969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Medical Association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Democratic Party</a:t>
                      </a: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595953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400" dirty="0" smtClean="0"/>
                        <a:t>California</a:t>
                      </a:r>
                      <a:r>
                        <a:rPr lang="en-US" sz="2400" baseline="0" dirty="0" smtClean="0"/>
                        <a:t> NAACP</a:t>
                      </a:r>
                      <a:endParaRPr lang="en-US" sz="2400" dirty="0" smtClean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Lt. Gov. Gavin Newsom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94576" y="1074753"/>
            <a:ext cx="197068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Raised $24 Million largely from </a:t>
            </a:r>
          </a:p>
          <a:p>
            <a:pPr algn="r"/>
            <a:r>
              <a:rPr lang="en-US" b="1" dirty="0" smtClean="0"/>
              <a:t>Silicon Valley entrepreneurs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86115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64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2183" y="26048"/>
            <a:ext cx="37818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Recreational </a:t>
            </a:r>
          </a:p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Marijuana Legal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4128" y="1074753"/>
            <a:ext cx="79098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Opponents / What they say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Increases marijuana use, including among minors</a:t>
            </a: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Leads to more impaired driving &amp; highway fatalities</a:t>
            </a: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Harms underprivileged neighborhoods</a:t>
            </a: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Weakens local control over cultivation &amp; sale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67386"/>
              </p:ext>
            </p:extLst>
          </p:nvPr>
        </p:nvGraphicFramePr>
        <p:xfrm>
          <a:off x="1175154" y="1603122"/>
          <a:ext cx="7607808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3904"/>
                <a:gridCol w="3803904"/>
              </a:tblGrid>
              <a:tr h="4572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Senator Dianne Feinstein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Hospital Association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Republican</a:t>
                      </a:r>
                      <a:r>
                        <a:rPr lang="en-US" sz="2400" baseline="0" dirty="0" smtClean="0"/>
                        <a:t> Party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400" dirty="0" smtClean="0"/>
                        <a:t>California</a:t>
                      </a:r>
                      <a:r>
                        <a:rPr lang="en-US" sz="2400" baseline="0" dirty="0" smtClean="0"/>
                        <a:t> Association of Highway Patrolmen</a:t>
                      </a:r>
                      <a:endParaRPr lang="en-US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California Police Chiefs Association 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19672" y="1097041"/>
            <a:ext cx="234558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Raised $2.1  Million</a:t>
            </a:r>
          </a:p>
          <a:p>
            <a:pPr algn="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2083598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64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2183" y="26048"/>
            <a:ext cx="37818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Recreational </a:t>
            </a:r>
          </a:p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Marijuana Legal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996657"/>
            <a:ext cx="761695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Things to think about</a:t>
            </a:r>
            <a:r>
              <a:rPr lang="en-US" b="1" dirty="0" smtClean="0"/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ea typeface="Times New Roman"/>
              </a:rPr>
              <a:t>The marijuana industry </a:t>
            </a:r>
            <a:r>
              <a:rPr lang="en-US" sz="3200" dirty="0" smtClean="0">
                <a:ea typeface="Times New Roman"/>
              </a:rPr>
              <a:t>says </a:t>
            </a:r>
            <a:r>
              <a:rPr lang="en-US" sz="3200" dirty="0">
                <a:ea typeface="Times New Roman"/>
              </a:rPr>
              <a:t>their biggest problem is that all </a:t>
            </a:r>
            <a:r>
              <a:rPr lang="en-US" sz="3200" dirty="0" smtClean="0">
                <a:ea typeface="Times New Roman"/>
              </a:rPr>
              <a:t>transactions </a:t>
            </a:r>
            <a:r>
              <a:rPr lang="en-US" sz="3200" dirty="0">
                <a:ea typeface="Times New Roman"/>
              </a:rPr>
              <a:t>are in </a:t>
            </a:r>
            <a:r>
              <a:rPr lang="en-US" sz="3200" dirty="0" smtClean="0">
                <a:ea typeface="Times New Roman"/>
              </a:rPr>
              <a:t>cash</a:t>
            </a:r>
            <a:r>
              <a:rPr lang="en-US" sz="3200" dirty="0">
                <a:ea typeface="Times New Roman"/>
              </a:rPr>
              <a:t> </a:t>
            </a:r>
            <a:r>
              <a:rPr lang="en-US" sz="3200" dirty="0" smtClean="0">
                <a:ea typeface="Times New Roman"/>
              </a:rPr>
              <a:t>(with customers, employees, even taxes!)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>
                <a:ea typeface="Times New Roman"/>
              </a:rPr>
              <a:t>Does the increased revenue for your city outweigh the risk of an all-cash business moving large sums of cash around?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3200" dirty="0" smtClean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53483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64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2183" y="26048"/>
            <a:ext cx="37818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Recreational </a:t>
            </a:r>
          </a:p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Marijuana Legal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113782"/>
            <a:ext cx="761695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Things to think about</a:t>
            </a:r>
            <a:r>
              <a:rPr lang="en-US" b="1" dirty="0" smtClean="0"/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>
                <a:ea typeface="Times New Roman"/>
              </a:rPr>
              <a:t>Knowing that enforcement of the 0.08% blood alcohol standard has deterred drunk driving and possibly saved lives,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>
                <a:ea typeface="Times New Roman"/>
              </a:rPr>
              <a:t>How does this affect your thinking about our understanding of the influences of marijuana?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200" dirty="0" smtClean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03494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64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52183" y="26048"/>
            <a:ext cx="37818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Recreational </a:t>
            </a:r>
          </a:p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Marijuana Legal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113782"/>
            <a:ext cx="761695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Things to think about</a:t>
            </a:r>
            <a:r>
              <a:rPr lang="en-US" b="1" dirty="0" smtClean="0"/>
              <a:t>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>
                <a:ea typeface="Times New Roman"/>
              </a:rPr>
              <a:t>Big Tobacco’s </a:t>
            </a:r>
            <a:r>
              <a:rPr lang="en-US" sz="3200" dirty="0" smtClean="0">
                <a:ea typeface="Times New Roman"/>
              </a:rPr>
              <a:t>profits and lobbying have hidden health effects and stymied regulations to curb tobacco use.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>
                <a:ea typeface="Times New Roman"/>
              </a:rPr>
              <a:t>Big Weed</a:t>
            </a:r>
            <a:r>
              <a:rPr lang="en-US" sz="3200" dirty="0" smtClean="0">
                <a:ea typeface="Times New Roman"/>
              </a:rPr>
              <a:t> could realize the same profits and lobbying power.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i="1" dirty="0" smtClean="0">
                <a:ea typeface="Times New Roman"/>
              </a:rPr>
              <a:t>How could this change our ability to research marijuana effects?</a:t>
            </a:r>
          </a:p>
        </p:txBody>
      </p:sp>
    </p:spTree>
    <p:extLst>
      <p:ext uri="{BB962C8B-B14F-4D97-AF65-F5344CB8AC3E}">
        <p14:creationId xmlns:p14="http://schemas.microsoft.com/office/powerpoint/2010/main" val="22310462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62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43281" y="387688"/>
            <a:ext cx="5100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Repealing the Death Penalty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44437" y="1216152"/>
            <a:ext cx="761695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200" b="1" dirty="0" smtClean="0"/>
              <a:t>What it does</a:t>
            </a:r>
            <a:r>
              <a:rPr lang="en-US" b="1" dirty="0" smtClean="0"/>
              <a:t>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Eliminates the death penalty.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Changes sentences of death row prisoners to life in prison without the possibility of parole.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Requires prisoners to work and pay 60% of earnings as restitution.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smtClean="0"/>
              <a:t>Saves around $150M per year in trials and death row housing.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49824" y="1113782"/>
            <a:ext cx="3411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Initiative Statute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1869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62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45765" y="319112"/>
            <a:ext cx="5100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Repealing the Death Penalty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4128" y="1074753"/>
            <a:ext cx="7909860" cy="6155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Supporters/What they say:</a:t>
            </a:r>
          </a:p>
          <a:p>
            <a:endParaRPr lang="en-US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–	Will save the state $150 million per year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–	Achieves closure for victim’s families</a:t>
            </a:r>
          </a:p>
          <a:p>
            <a:pPr marL="403225" indent="-403225"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–	Removes possibility of executing innocent people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343032"/>
              </p:ext>
            </p:extLst>
          </p:nvPr>
        </p:nvGraphicFramePr>
        <p:xfrm>
          <a:off x="1188720" y="1676533"/>
          <a:ext cx="7351776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5264"/>
                <a:gridCol w="4096512"/>
              </a:tblGrid>
              <a:tr h="429717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Mike Farrell, Actor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Many others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723969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Former Death Row Warden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Democratic Party</a:t>
                      </a: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595953">
                <a:tc>
                  <a:txBody>
                    <a:bodyPr/>
                    <a:lstStyle/>
                    <a:p>
                      <a:pPr marL="342900" indent="-342900">
                        <a:buFont typeface="Arial"/>
                        <a:buChar char="•"/>
                      </a:pPr>
                      <a:r>
                        <a:rPr lang="en-US" sz="2400" dirty="0" smtClean="0"/>
                        <a:t>Ron</a:t>
                      </a:r>
                      <a:r>
                        <a:rPr lang="en-US" sz="2400" baseline="0" dirty="0" smtClean="0"/>
                        <a:t> Briggs, author – Death Penalty Law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Lt. Gov. Gavin Newsom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464712" y="1074753"/>
            <a:ext cx="2469276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Raised $15.7 million largely from 3 reform/ social justice PACs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36450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5704" y="234801"/>
            <a:ext cx="766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C0000"/>
                </a:solidFill>
                <a:latin typeface="Arial"/>
                <a:cs typeface="Arial"/>
              </a:rPr>
              <a:t>Prop 62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33553" y="282479"/>
            <a:ext cx="5100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i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Repealing the Death Penalty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4128" y="1074753"/>
            <a:ext cx="7909860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Opponents / What they say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-"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Death penalty system is broken, but it should be mended, not ended</a:t>
            </a: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Changing the appeals process is best fix</a:t>
            </a:r>
          </a:p>
          <a:p>
            <a:pPr marL="457200" indent="-457200">
              <a:buFont typeface="Courier New" panose="02070309020205020404" pitchFamily="49" charset="0"/>
              <a:buChar char="-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Those on death row are the worst of criminals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565389"/>
              </p:ext>
            </p:extLst>
          </p:nvPr>
        </p:nvGraphicFramePr>
        <p:xfrm>
          <a:off x="1175154" y="1710732"/>
          <a:ext cx="7607808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3904"/>
                <a:gridCol w="3803904"/>
              </a:tblGrid>
              <a:tr h="4572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Mend, Not End, Death Penalty PAC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Truth in Government PAC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 smtClean="0"/>
                        <a:t>California Republican</a:t>
                      </a:r>
                      <a:r>
                        <a:rPr lang="en-US" sz="2400" baseline="0" dirty="0" smtClean="0"/>
                        <a:t> Party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2400" dirty="0" smtClean="0"/>
                        <a:t>Law Enforcement Groups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2400" dirty="0" smtClean="0"/>
                        <a:t>No on 62; Yes on 66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19672" y="1097041"/>
            <a:ext cx="234558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Raised $12.4  million largely from law enforcement PACs</a:t>
            </a:r>
          </a:p>
          <a:p>
            <a:pPr algn="r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642031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898</Words>
  <Application>Microsoft Office PowerPoint</Application>
  <PresentationFormat>On-screen Show (4:3)</PresentationFormat>
  <Paragraphs>187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MARTHA COX</dc:creator>
  <cp:lastModifiedBy>Mary</cp:lastModifiedBy>
  <cp:revision>35</cp:revision>
  <cp:lastPrinted>2016-10-29T23:06:04Z</cp:lastPrinted>
  <dcterms:created xsi:type="dcterms:W3CDTF">2016-10-29T17:25:05Z</dcterms:created>
  <dcterms:modified xsi:type="dcterms:W3CDTF">2016-10-31T00:04:21Z</dcterms:modified>
</cp:coreProperties>
</file>