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8"/>
  </p:notesMasterIdLst>
  <p:sldIdLst>
    <p:sldId id="256" r:id="rId2"/>
    <p:sldId id="257" r:id="rId3"/>
    <p:sldId id="260" r:id="rId4"/>
    <p:sldId id="264" r:id="rId5"/>
    <p:sldId id="261" r:id="rId6"/>
    <p:sldId id="293" r:id="rId7"/>
    <p:sldId id="263" r:id="rId8"/>
    <p:sldId id="281" r:id="rId9"/>
    <p:sldId id="271" r:id="rId10"/>
    <p:sldId id="270" r:id="rId11"/>
    <p:sldId id="265" r:id="rId12"/>
    <p:sldId id="266" r:id="rId13"/>
    <p:sldId id="267" r:id="rId14"/>
    <p:sldId id="268" r:id="rId15"/>
    <p:sldId id="269" r:id="rId16"/>
    <p:sldId id="294" r:id="rId17"/>
    <p:sldId id="290" r:id="rId18"/>
    <p:sldId id="295" r:id="rId19"/>
    <p:sldId id="296" r:id="rId20"/>
    <p:sldId id="276" r:id="rId21"/>
    <p:sldId id="284" r:id="rId22"/>
    <p:sldId id="277" r:id="rId23"/>
    <p:sldId id="278" r:id="rId24"/>
    <p:sldId id="273" r:id="rId25"/>
    <p:sldId id="297" r:id="rId26"/>
    <p:sldId id="275" r:id="rId27"/>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5" autoAdjust="0"/>
    <p:restoredTop sz="72040" autoAdjust="0"/>
  </p:normalViewPr>
  <p:slideViewPr>
    <p:cSldViewPr snapToGrid="0">
      <p:cViewPr varScale="1">
        <p:scale>
          <a:sx n="82" d="100"/>
          <a:sy n="82" d="100"/>
        </p:scale>
        <p:origin x="1542" y="120"/>
      </p:cViewPr>
      <p:guideLst/>
    </p:cSldViewPr>
  </p:slideViewPr>
  <p:notesTextViewPr>
    <p:cViewPr>
      <p:scale>
        <a:sx n="100" d="100"/>
        <a:sy n="100" d="100"/>
      </p:scale>
      <p:origin x="0" y="0"/>
    </p:cViewPr>
  </p:notesTextViewPr>
  <p:sorterViewPr>
    <p:cViewPr>
      <p:scale>
        <a:sx n="100" d="100"/>
        <a:sy n="100" d="100"/>
      </p:scale>
      <p:origin x="0" y="-790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FBD00C26-9DFE-4CA5-9F1F-927FB3093E4A}" type="datetimeFigureOut">
              <a:rPr lang="en-US" smtClean="0"/>
              <a:t>6/19/2017</a:t>
            </a:fld>
            <a:endParaRPr lang="en-US"/>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4F8E3F0C-CDB2-48DD-BFC1-B04FB2046E9E}" type="slidenum">
              <a:rPr lang="en-US" smtClean="0"/>
              <a:t>‹#›</a:t>
            </a:fld>
            <a:endParaRPr lang="en-US"/>
          </a:p>
        </p:txBody>
      </p:sp>
    </p:spTree>
    <p:extLst>
      <p:ext uri="{BB962C8B-B14F-4D97-AF65-F5344CB8AC3E}">
        <p14:creationId xmlns:p14="http://schemas.microsoft.com/office/powerpoint/2010/main" val="33141876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8E3F0C-CDB2-48DD-BFC1-B04FB2046E9E}" type="slidenum">
              <a:rPr lang="en-US" smtClean="0"/>
              <a:t>1</a:t>
            </a:fld>
            <a:endParaRPr lang="en-US"/>
          </a:p>
        </p:txBody>
      </p:sp>
    </p:spTree>
    <p:extLst>
      <p:ext uri="{BB962C8B-B14F-4D97-AF65-F5344CB8AC3E}">
        <p14:creationId xmlns:p14="http://schemas.microsoft.com/office/powerpoint/2010/main" val="3761453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679" indent="-176679" defTabSz="942289">
              <a:buFont typeface="Arial" panose="020B0604020202020204" pitchFamily="34" charset="0"/>
              <a:buChar char="•"/>
              <a:defRPr/>
            </a:pPr>
            <a:r>
              <a:rPr lang="en-US" dirty="0"/>
              <a:t>When Japanese were essentially barred from US in 1907, migration from interior of MX began in earnest as there was a shortage of workers in the west. Mexicans were actively recruited as they has a reputation for being good workers and for most often returning home after the season</a:t>
            </a:r>
          </a:p>
          <a:p>
            <a:pPr marL="176679" indent="-176679" defTabSz="942289">
              <a:buFont typeface="Arial" panose="020B0604020202020204" pitchFamily="34" charset="0"/>
              <a:buChar char="•"/>
              <a:defRPr/>
            </a:pPr>
            <a:r>
              <a:rPr lang="en-US" dirty="0"/>
              <a:t>US Border Patrol created in 1924 to stop Europeans/Asians from sneaking in over land borders</a:t>
            </a:r>
          </a:p>
          <a:p>
            <a:pPr marL="176679" indent="-176679" defTabSz="942289">
              <a:buFont typeface="Arial" panose="020B0604020202020204" pitchFamily="34" charset="0"/>
              <a:buChar char="•"/>
              <a:defRPr/>
            </a:pPr>
            <a:r>
              <a:rPr lang="en-US" dirty="0"/>
              <a:t>Operation Wetback was launched which militarized the border and generated 865k apprehensions in 1953 and 1.1 million in 1954. Also seen as a Communist threat</a:t>
            </a:r>
          </a:p>
          <a:p>
            <a:pPr marL="176679" indent="-176679" defTabSz="942289">
              <a:buFont typeface="Arial" panose="020B0604020202020204" pitchFamily="34" charset="0"/>
              <a:buChar char="•"/>
              <a:defRPr/>
            </a:pPr>
            <a:r>
              <a:rPr lang="en-US" dirty="0"/>
              <a:t>Bracero Program was quietly expanded in 1956 to 445k.</a:t>
            </a:r>
          </a:p>
          <a:p>
            <a:pPr marL="647824" lvl="1" indent="-176679" defTabSz="942289">
              <a:buFont typeface="Arial" panose="020B0604020202020204" pitchFamily="34" charset="0"/>
              <a:buChar char="•"/>
              <a:defRPr/>
            </a:pPr>
            <a:r>
              <a:rPr lang="en-US" dirty="0"/>
              <a:t>No numerical limit on resident visas then and rose to 65k in 1956</a:t>
            </a:r>
          </a:p>
          <a:p>
            <a:pPr marL="176679" indent="-176679" defTabSz="942289">
              <a:buFont typeface="Arial" panose="020B0604020202020204" pitchFamily="34" charset="0"/>
              <a:buChar char="•"/>
              <a:defRPr/>
            </a:pPr>
            <a:r>
              <a:rPr lang="en-US" dirty="0"/>
              <a:t>Went from access to over 500k visas per year to 25k.</a:t>
            </a:r>
          </a:p>
          <a:p>
            <a:pPr marL="647824" lvl="1" indent="-176679" defTabSz="942289">
              <a:buFont typeface="Arial" panose="020B0604020202020204" pitchFamily="34" charset="0"/>
              <a:buChar char="•"/>
              <a:defRPr/>
            </a:pPr>
            <a:r>
              <a:rPr lang="en-US" dirty="0"/>
              <a:t>Labor conditions in US had not changed however</a:t>
            </a:r>
          </a:p>
          <a:p>
            <a:pPr marL="176679" indent="-176679" defTabSz="942289">
              <a:buFont typeface="Arial" panose="020B0604020202020204" pitchFamily="34" charset="0"/>
              <a:buChar char="•"/>
              <a:defRPr/>
            </a:pPr>
            <a:endParaRPr lang="en-US" dirty="0"/>
          </a:p>
          <a:p>
            <a:pPr marL="176679" indent="-176679" defTabSz="942289">
              <a:buFont typeface="Arial" panose="020B0604020202020204" pitchFamily="34" charset="0"/>
              <a:buChar char="•"/>
              <a:defRPr/>
            </a:pPr>
            <a:endParaRPr lang="en-US" dirty="0"/>
          </a:p>
          <a:p>
            <a:pPr marL="176679" indent="-176679" defTabSz="942289">
              <a:buFont typeface="Arial" panose="020B0604020202020204" pitchFamily="34" charset="0"/>
              <a:buChar char="•"/>
              <a:defRPr/>
            </a:pPr>
            <a:endParaRPr lang="en-US" dirty="0"/>
          </a:p>
          <a:p>
            <a:endParaRPr lang="en-US" dirty="0"/>
          </a:p>
        </p:txBody>
      </p:sp>
      <p:sp>
        <p:nvSpPr>
          <p:cNvPr id="4" name="Slide Number Placeholder 3"/>
          <p:cNvSpPr>
            <a:spLocks noGrp="1"/>
          </p:cNvSpPr>
          <p:nvPr>
            <p:ph type="sldNum" sz="quarter" idx="10"/>
          </p:nvPr>
        </p:nvSpPr>
        <p:spPr/>
        <p:txBody>
          <a:bodyPr/>
          <a:lstStyle/>
          <a:p>
            <a:fld id="{4F8E3F0C-CDB2-48DD-BFC1-B04FB2046E9E}" type="slidenum">
              <a:rPr lang="en-US" smtClean="0"/>
              <a:t>10</a:t>
            </a:fld>
            <a:endParaRPr lang="en-US"/>
          </a:p>
        </p:txBody>
      </p:sp>
    </p:spTree>
    <p:extLst>
      <p:ext uri="{BB962C8B-B14F-4D97-AF65-F5344CB8AC3E}">
        <p14:creationId xmlns:p14="http://schemas.microsoft.com/office/powerpoint/2010/main" val="21998972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F8E3F0C-CDB2-48DD-BFC1-B04FB2046E9E}" type="slidenum">
              <a:rPr lang="en-US" smtClean="0"/>
              <a:t>11</a:t>
            </a:fld>
            <a:endParaRPr lang="en-US"/>
          </a:p>
        </p:txBody>
      </p:sp>
    </p:spTree>
    <p:extLst>
      <p:ext uri="{BB962C8B-B14F-4D97-AF65-F5344CB8AC3E}">
        <p14:creationId xmlns:p14="http://schemas.microsoft.com/office/powerpoint/2010/main" val="276909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679" indent="-176679">
              <a:buFont typeface="Arial" panose="020B0604020202020204" pitchFamily="34" charset="0"/>
              <a:buChar char="•"/>
            </a:pPr>
            <a:r>
              <a:rPr lang="en-US" dirty="0"/>
              <a:t>SD Region 66 miles long out of 1,964 miles of US-Mexico border</a:t>
            </a:r>
          </a:p>
          <a:p>
            <a:pPr marL="176679" indent="-176679">
              <a:buFont typeface="Arial" panose="020B0604020202020204" pitchFamily="34" charset="0"/>
              <a:buChar char="•"/>
            </a:pPr>
            <a:r>
              <a:rPr lang="en-US" dirty="0"/>
              <a:t>40% of total apprehensions occurring in SD region and Imperial Beach station, westernmost portion, accounting for 30% of total apprehensions</a:t>
            </a:r>
          </a:p>
          <a:p>
            <a:pPr marL="176679" indent="-176679">
              <a:buFont typeface="Arial" panose="020B0604020202020204" pitchFamily="34" charset="0"/>
              <a:buChar char="•"/>
            </a:pPr>
            <a:r>
              <a:rPr lang="en-US" dirty="0"/>
              <a:t>1993: AG Reno visits SD region and is “appalled” at chaos on the border. Reportedly there were people waiting in packs of hundreds for nightfall and then would run across and overwhelm the BP. Proximity to densely populated areas meant they could easily escape. Lots of people running through yards, crime due to the chaos, people being hit on the freeway</a:t>
            </a:r>
          </a:p>
          <a:p>
            <a:pPr marL="176679" indent="-176679">
              <a:buFont typeface="Arial" panose="020B0604020202020204" pitchFamily="34" charset="0"/>
              <a:buChar char="•"/>
            </a:pPr>
            <a:r>
              <a:rPr lang="en-US" dirty="0"/>
              <a:t>1994: Passage of Violent Crime Control and Law Enforcement Act/some states sued feds for reimbursement of costs associated with illegal immigration/Prop 187 and immigration as a key topic in CA governor’s race</a:t>
            </a:r>
          </a:p>
          <a:p>
            <a:pPr marL="647824" lvl="1" indent="-176679">
              <a:buFont typeface="Arial" panose="020B0604020202020204" pitchFamily="34" charset="0"/>
              <a:buChar char="•"/>
            </a:pPr>
            <a:r>
              <a:rPr lang="en-US" dirty="0"/>
              <a:t>Intent to move crossings eastward where conditions are much harsher</a:t>
            </a:r>
          </a:p>
          <a:p>
            <a:pPr marL="647824" lvl="1" indent="-176679">
              <a:buFont typeface="Arial" panose="020B0604020202020204" pitchFamily="34" charset="0"/>
              <a:buChar char="•"/>
            </a:pPr>
            <a:r>
              <a:rPr lang="en-US" dirty="0"/>
              <a:t>Seems to have been a decrease in crossings in SD region, but also an increase in crossings in the east (Sonoran Desert) with corresponding rise in death toll due to exposure</a:t>
            </a:r>
          </a:p>
          <a:p>
            <a:pPr marL="176679" indent="-17667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4F8E3F0C-CDB2-48DD-BFC1-B04FB2046E9E}" type="slidenum">
              <a:rPr lang="en-US" smtClean="0"/>
              <a:t>12</a:t>
            </a:fld>
            <a:endParaRPr lang="en-US"/>
          </a:p>
        </p:txBody>
      </p:sp>
    </p:spTree>
    <p:extLst>
      <p:ext uri="{BB962C8B-B14F-4D97-AF65-F5344CB8AC3E}">
        <p14:creationId xmlns:p14="http://schemas.microsoft.com/office/powerpoint/2010/main" val="42207420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679" indent="-176679" defTabSz="942289">
              <a:buFont typeface="Arial" panose="020B0604020202020204" pitchFamily="34" charset="0"/>
              <a:buChar char="•"/>
              <a:defRPr/>
            </a:pPr>
            <a:r>
              <a:rPr lang="en-US" dirty="0"/>
              <a:t>The REAL ID Act passed in 2005 included a rider stating that as many as 37 legal requirements) could be waived to build a border wall</a:t>
            </a:r>
          </a:p>
          <a:p>
            <a:pPr marL="647824" lvl="1" indent="-176679" defTabSz="942289">
              <a:buFont typeface="Arial" panose="020B0604020202020204" pitchFamily="34" charset="0"/>
              <a:buChar char="•"/>
              <a:defRPr/>
            </a:pPr>
            <a:r>
              <a:rPr lang="en-US" dirty="0"/>
              <a:t>That action is not reviewable by the judiciary </a:t>
            </a:r>
          </a:p>
          <a:p>
            <a:pPr marL="647824" lvl="1" indent="-176679" defTabSz="942289">
              <a:buFont typeface="Arial" panose="020B0604020202020204" pitchFamily="34" charset="0"/>
              <a:buChar char="•"/>
              <a:defRPr/>
            </a:pPr>
            <a:r>
              <a:rPr lang="en-US" dirty="0"/>
              <a:t>Includes Clean Water and Air Act/Historic Preservation/Endangered Species Act/Solid Waste Disposal Act</a:t>
            </a:r>
          </a:p>
          <a:p>
            <a:pPr marL="647824" lvl="1" indent="-176679" defTabSz="942289">
              <a:buFont typeface="Arial" panose="020B0604020202020204" pitchFamily="34" charset="0"/>
              <a:buChar char="•"/>
              <a:defRPr/>
            </a:pPr>
            <a:r>
              <a:rPr lang="en-US" dirty="0"/>
              <a:t>Exercised that ability in April 2008 when a second wall was built through the TJ River National Estuarine Research Reserve</a:t>
            </a:r>
          </a:p>
          <a:p>
            <a:pPr marL="647824" lvl="1" indent="-176679" defTabSz="942289">
              <a:buFont typeface="Arial" panose="020B0604020202020204" pitchFamily="34" charset="0"/>
              <a:buChar char="•"/>
              <a:defRPr/>
            </a:pPr>
            <a:r>
              <a:rPr lang="en-US" dirty="0"/>
              <a:t>Filled in Smuggler’s Gulch to stop migrants from coming through and has created water flow issues/flooding</a:t>
            </a:r>
          </a:p>
          <a:p>
            <a:pPr marL="1118968" lvl="2" indent="-176679" defTabSz="942289">
              <a:buFont typeface="Arial" panose="020B0604020202020204" pitchFamily="34" charset="0"/>
              <a:buChar char="•"/>
              <a:defRPr/>
            </a:pPr>
            <a:r>
              <a:rPr lang="en-US" dirty="0"/>
              <a:t>Some areas directly north of border have benefitted because CBP and Corp of Army engineers has done so much work to mitigate the damage done by the fencing</a:t>
            </a:r>
          </a:p>
          <a:p>
            <a:pPr marL="647824" lvl="1" indent="-176679" defTabSz="942289">
              <a:buFont typeface="Arial" panose="020B0604020202020204" pitchFamily="34" charset="0"/>
              <a:buChar char="•"/>
              <a:defRPr/>
            </a:pPr>
            <a:r>
              <a:rPr lang="en-US" dirty="0"/>
              <a:t>Blasted through large areas of </a:t>
            </a:r>
            <a:r>
              <a:rPr lang="en-US" dirty="0" err="1"/>
              <a:t>Otay</a:t>
            </a:r>
            <a:r>
              <a:rPr lang="en-US" dirty="0"/>
              <a:t> Mesa Wilderness Area</a:t>
            </a:r>
          </a:p>
          <a:p>
            <a:pPr marL="176679" indent="-176679">
              <a:buFont typeface="Arial" panose="020B0604020202020204" pitchFamily="34" charset="0"/>
              <a:buChar char="•"/>
            </a:pPr>
            <a:r>
              <a:rPr lang="en-US" dirty="0"/>
              <a:t>Contractors have put in bids to build a prototype wall somewhere along the SD region</a:t>
            </a:r>
          </a:p>
          <a:p>
            <a:pPr marL="647824" lvl="1" indent="-176679">
              <a:buFont typeface="Arial" panose="020B0604020202020204" pitchFamily="34" charset="0"/>
              <a:buChar char="•"/>
            </a:pPr>
            <a:r>
              <a:rPr lang="en-US" dirty="0"/>
              <a:t>Finalists to be announced June 14</a:t>
            </a:r>
          </a:p>
          <a:p>
            <a:pPr marL="176679" indent="-176679" defTabSz="942289">
              <a:buFont typeface="Arial" panose="020B0604020202020204" pitchFamily="34" charset="0"/>
              <a:buChar char="•"/>
              <a:defRPr/>
            </a:pPr>
            <a:endParaRPr lang="en-US" dirty="0"/>
          </a:p>
          <a:p>
            <a:endParaRPr lang="en-US" dirty="0"/>
          </a:p>
        </p:txBody>
      </p:sp>
      <p:sp>
        <p:nvSpPr>
          <p:cNvPr id="4" name="Slide Number Placeholder 3"/>
          <p:cNvSpPr>
            <a:spLocks noGrp="1"/>
          </p:cNvSpPr>
          <p:nvPr>
            <p:ph type="sldNum" sz="quarter" idx="10"/>
          </p:nvPr>
        </p:nvSpPr>
        <p:spPr/>
        <p:txBody>
          <a:bodyPr/>
          <a:lstStyle/>
          <a:p>
            <a:fld id="{4F8E3F0C-CDB2-48DD-BFC1-B04FB2046E9E}" type="slidenum">
              <a:rPr lang="en-US" smtClean="0"/>
              <a:t>13</a:t>
            </a:fld>
            <a:endParaRPr lang="en-US"/>
          </a:p>
        </p:txBody>
      </p:sp>
    </p:spTree>
    <p:extLst>
      <p:ext uri="{BB962C8B-B14F-4D97-AF65-F5344CB8AC3E}">
        <p14:creationId xmlns:p14="http://schemas.microsoft.com/office/powerpoint/2010/main" val="14401949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679" indent="-176679">
              <a:buFont typeface="Arial" panose="020B0604020202020204" pitchFamily="34" charset="0"/>
              <a:buChar char="•"/>
            </a:pPr>
            <a:r>
              <a:rPr lang="en-US" dirty="0"/>
              <a:t>Effectiveness of the barriers and militarization of the border is hotly debated</a:t>
            </a:r>
          </a:p>
          <a:p>
            <a:pPr marL="176679" indent="-176679">
              <a:buFont typeface="Arial" panose="020B0604020202020204" pitchFamily="34" charset="0"/>
              <a:buChar char="•"/>
            </a:pPr>
            <a:r>
              <a:rPr lang="en-US" dirty="0"/>
              <a:t>Decrease in apprehensions in SD region after barriers built BUT does not necessarily mean a decrease in total crossings along the border</a:t>
            </a:r>
          </a:p>
          <a:p>
            <a:pPr marL="647824" lvl="1" indent="-176679">
              <a:buFont typeface="Arial" panose="020B0604020202020204" pitchFamily="34" charset="0"/>
              <a:buChar char="•"/>
            </a:pPr>
            <a:r>
              <a:rPr lang="en-US" dirty="0"/>
              <a:t>Many people pushed east which has caused thousands of deaths due to exposure</a:t>
            </a:r>
          </a:p>
          <a:p>
            <a:pPr marL="647824" lvl="1" indent="-176679">
              <a:buFont typeface="Arial" panose="020B0604020202020204" pitchFamily="34" charset="0"/>
              <a:buChar char="•"/>
            </a:pPr>
            <a:r>
              <a:rPr lang="en-US" dirty="0"/>
              <a:t>Cartels have thrived as they are able to charge thousands to get immigrants across due to high danger present</a:t>
            </a:r>
          </a:p>
          <a:p>
            <a:pPr marL="176679" indent="-176679">
              <a:buFont typeface="Arial" panose="020B0604020202020204" pitchFamily="34" charset="0"/>
              <a:buChar char="•"/>
            </a:pPr>
            <a:r>
              <a:rPr lang="en-US" dirty="0"/>
              <a:t>Some evidence that the fluctuations in crossings and apprehensions are more about what is happening with the economy than the barriers</a:t>
            </a:r>
          </a:p>
          <a:p>
            <a:pPr marL="647824" lvl="1" indent="-176679">
              <a:buFont typeface="Arial" panose="020B0604020202020204" pitchFamily="34" charset="0"/>
              <a:buChar char="•"/>
            </a:pPr>
            <a:r>
              <a:rPr lang="en-US" dirty="0"/>
              <a:t>Migration is now net zero from Mexico because:</a:t>
            </a:r>
          </a:p>
          <a:p>
            <a:pPr marL="1118968" lvl="2" indent="-176679">
              <a:buFont typeface="Arial" panose="020B0604020202020204" pitchFamily="34" charset="0"/>
              <a:buChar char="•"/>
            </a:pPr>
            <a:r>
              <a:rPr lang="en-US" dirty="0"/>
              <a:t>Standard of living is rising in Mexico with corresponding dip in birth rate. Mexico is becoming an aging society with birth rates just above replacement levels.</a:t>
            </a:r>
          </a:p>
          <a:p>
            <a:pPr marL="176679" indent="-176679">
              <a:buFont typeface="Arial" panose="020B0604020202020204" pitchFamily="34" charset="0"/>
              <a:buChar char="•"/>
            </a:pPr>
            <a:r>
              <a:rPr lang="en-US" dirty="0"/>
              <a:t>In addition, the increased difficulty in crossing has led many workers to stay permanently in the US and eventually bring their families over</a:t>
            </a:r>
          </a:p>
          <a:p>
            <a:pPr marL="647824" lvl="1" indent="-176679">
              <a:buFont typeface="Arial" panose="020B0604020202020204" pitchFamily="34" charset="0"/>
              <a:buChar char="•"/>
            </a:pPr>
            <a:r>
              <a:rPr lang="en-US" dirty="0"/>
              <a:t>Previously, these workers would come only for the season and then return to their families in Mexico</a:t>
            </a:r>
          </a:p>
          <a:p>
            <a:pPr marL="647824" lvl="1" indent="-176679">
              <a:buFont typeface="Arial" panose="020B0604020202020204" pitchFamily="34" charset="0"/>
              <a:buChar char="•"/>
            </a:pPr>
            <a:r>
              <a:rPr lang="en-US" dirty="0"/>
              <a:t>Caused undocumented population in US to swell to about 11 million</a:t>
            </a:r>
          </a:p>
          <a:p>
            <a:endParaRPr lang="en-US" dirty="0"/>
          </a:p>
        </p:txBody>
      </p:sp>
      <p:sp>
        <p:nvSpPr>
          <p:cNvPr id="4" name="Slide Number Placeholder 3"/>
          <p:cNvSpPr>
            <a:spLocks noGrp="1"/>
          </p:cNvSpPr>
          <p:nvPr>
            <p:ph type="sldNum" sz="quarter" idx="10"/>
          </p:nvPr>
        </p:nvSpPr>
        <p:spPr/>
        <p:txBody>
          <a:bodyPr/>
          <a:lstStyle/>
          <a:p>
            <a:fld id="{4F8E3F0C-CDB2-48DD-BFC1-B04FB2046E9E}" type="slidenum">
              <a:rPr lang="en-US" smtClean="0"/>
              <a:t>14</a:t>
            </a:fld>
            <a:endParaRPr lang="en-US"/>
          </a:p>
        </p:txBody>
      </p:sp>
    </p:spTree>
    <p:extLst>
      <p:ext uri="{BB962C8B-B14F-4D97-AF65-F5344CB8AC3E}">
        <p14:creationId xmlns:p14="http://schemas.microsoft.com/office/powerpoint/2010/main" val="35624943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F8E3F0C-CDB2-48DD-BFC1-B04FB2046E9E}" type="slidenum">
              <a:rPr lang="en-US" smtClean="0"/>
              <a:t>15</a:t>
            </a:fld>
            <a:endParaRPr lang="en-US"/>
          </a:p>
        </p:txBody>
      </p:sp>
    </p:spTree>
    <p:extLst>
      <p:ext uri="{BB962C8B-B14F-4D97-AF65-F5344CB8AC3E}">
        <p14:creationId xmlns:p14="http://schemas.microsoft.com/office/powerpoint/2010/main" val="31122428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F8E3F0C-CDB2-48DD-BFC1-B04FB2046E9E}" type="slidenum">
              <a:rPr lang="en-US" smtClean="0"/>
              <a:t>16</a:t>
            </a:fld>
            <a:endParaRPr lang="en-US"/>
          </a:p>
        </p:txBody>
      </p:sp>
    </p:spTree>
    <p:extLst>
      <p:ext uri="{BB962C8B-B14F-4D97-AF65-F5344CB8AC3E}">
        <p14:creationId xmlns:p14="http://schemas.microsoft.com/office/powerpoint/2010/main" val="3335986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F8E3F0C-CDB2-48DD-BFC1-B04FB2046E9E}" type="slidenum">
              <a:rPr lang="en-US" smtClean="0"/>
              <a:t>17</a:t>
            </a:fld>
            <a:endParaRPr lang="en-US"/>
          </a:p>
        </p:txBody>
      </p:sp>
    </p:spTree>
    <p:extLst>
      <p:ext uri="{BB962C8B-B14F-4D97-AF65-F5344CB8AC3E}">
        <p14:creationId xmlns:p14="http://schemas.microsoft.com/office/powerpoint/2010/main" val="42327713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8E3F0C-CDB2-48DD-BFC1-B04FB2046E9E}" type="slidenum">
              <a:rPr lang="en-US" smtClean="0"/>
              <a:t>18</a:t>
            </a:fld>
            <a:endParaRPr lang="en-US"/>
          </a:p>
        </p:txBody>
      </p:sp>
    </p:spTree>
    <p:extLst>
      <p:ext uri="{BB962C8B-B14F-4D97-AF65-F5344CB8AC3E}">
        <p14:creationId xmlns:p14="http://schemas.microsoft.com/office/powerpoint/2010/main" val="14009759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F8E3F0C-CDB2-48DD-BFC1-B04FB2046E9E}" type="slidenum">
              <a:rPr lang="en-US" smtClean="0"/>
              <a:t>19</a:t>
            </a:fld>
            <a:endParaRPr lang="en-US"/>
          </a:p>
        </p:txBody>
      </p:sp>
    </p:spTree>
    <p:extLst>
      <p:ext uri="{BB962C8B-B14F-4D97-AF65-F5344CB8AC3E}">
        <p14:creationId xmlns:p14="http://schemas.microsoft.com/office/powerpoint/2010/main" val="6338264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679" indent="-176679">
              <a:buFont typeface="Arial" panose="020B0604020202020204" pitchFamily="34" charset="0"/>
              <a:buChar char="•"/>
            </a:pPr>
            <a:r>
              <a:rPr lang="en-US" dirty="0"/>
              <a:t>Been difficult to achieve comprehensive immigration reform due to priorities of the base of each party</a:t>
            </a:r>
          </a:p>
          <a:p>
            <a:pPr marL="647824" lvl="1" indent="-176679">
              <a:buFont typeface="Arial" panose="020B0604020202020204" pitchFamily="34" charset="0"/>
              <a:buChar char="•"/>
            </a:pPr>
            <a:r>
              <a:rPr lang="en-US" dirty="0"/>
              <a:t>Conservatives tend to emphasize security and economy, liberals a path to citizenship</a:t>
            </a:r>
          </a:p>
          <a:p>
            <a:pPr marL="176679" indent="-176679">
              <a:buFont typeface="Arial" panose="020B0604020202020204" pitchFamily="34" charset="0"/>
              <a:buChar char="•"/>
            </a:pPr>
            <a:r>
              <a:rPr lang="en-US" dirty="0"/>
              <a:t>Diversity lottery started in 1990</a:t>
            </a:r>
          </a:p>
          <a:p>
            <a:pPr marL="176679" indent="-176679">
              <a:buFont typeface="Arial" panose="020B0604020202020204" pitchFamily="34" charset="0"/>
              <a:buChar char="•"/>
            </a:pPr>
            <a:r>
              <a:rPr lang="en-US" dirty="0"/>
              <a:t>“Sponsored” means a relative or employer submitted a form to demonstrate eligibility of the immigrant</a:t>
            </a:r>
          </a:p>
          <a:p>
            <a:pPr marL="176679" indent="-176679">
              <a:buFont typeface="Arial" panose="020B0604020202020204" pitchFamily="34" charset="0"/>
              <a:buChar char="•"/>
            </a:pPr>
            <a:r>
              <a:rPr lang="en-US" dirty="0"/>
              <a:t>Immediate relative visas (spouses/unmarried children under 21/parents of USC) are always available</a:t>
            </a:r>
          </a:p>
          <a:p>
            <a:pPr marL="176679" indent="-176679">
              <a:buFont typeface="Arial" panose="020B0604020202020204" pitchFamily="34" charset="0"/>
              <a:buChar char="•"/>
            </a:pPr>
            <a:r>
              <a:rPr lang="en-US" dirty="0"/>
              <a:t>Generally use </a:t>
            </a:r>
            <a:r>
              <a:rPr lang="en-US" b="1" dirty="0"/>
              <a:t>Final Action Dates</a:t>
            </a:r>
            <a:r>
              <a:rPr lang="en-US" b="0" dirty="0"/>
              <a:t> chart. </a:t>
            </a:r>
          </a:p>
          <a:p>
            <a:pPr marL="647824" lvl="1" indent="-176679">
              <a:buFont typeface="Arial" panose="020B0604020202020204" pitchFamily="34" charset="0"/>
              <a:buChar char="•"/>
            </a:pPr>
            <a:r>
              <a:rPr lang="en-US" b="1" dirty="0"/>
              <a:t>F1: </a:t>
            </a:r>
            <a:r>
              <a:rPr lang="en-US" b="0" dirty="0"/>
              <a:t>Unmarried sons and daughters of USC</a:t>
            </a:r>
          </a:p>
          <a:p>
            <a:pPr marL="647824" lvl="1" indent="-176679">
              <a:buFont typeface="Arial" panose="020B0604020202020204" pitchFamily="34" charset="0"/>
              <a:buChar char="•"/>
            </a:pPr>
            <a:r>
              <a:rPr lang="en-US" b="1" dirty="0"/>
              <a:t>F2A: </a:t>
            </a:r>
            <a:r>
              <a:rPr lang="en-US" dirty="0"/>
              <a:t>Spouses and children of LPR</a:t>
            </a:r>
          </a:p>
          <a:p>
            <a:pPr marL="647824" lvl="1" indent="-176679">
              <a:buFont typeface="Arial" panose="020B0604020202020204" pitchFamily="34" charset="0"/>
              <a:buChar char="•"/>
            </a:pPr>
            <a:r>
              <a:rPr lang="en-US" b="1" dirty="0"/>
              <a:t>F2B:</a:t>
            </a:r>
            <a:r>
              <a:rPr lang="en-US" b="0" dirty="0"/>
              <a:t> Unmarried sons &amp; daughters of LPR</a:t>
            </a:r>
          </a:p>
          <a:p>
            <a:pPr marL="647824" lvl="1" indent="-176679">
              <a:buFont typeface="Arial" panose="020B0604020202020204" pitchFamily="34" charset="0"/>
              <a:buChar char="•"/>
            </a:pPr>
            <a:r>
              <a:rPr lang="en-US" b="1" dirty="0"/>
              <a:t>F3: </a:t>
            </a:r>
            <a:r>
              <a:rPr lang="en-US" b="0" dirty="0"/>
              <a:t>Married sons and daughters of USC</a:t>
            </a:r>
          </a:p>
          <a:p>
            <a:pPr marL="647824" lvl="1" indent="-176679">
              <a:buFont typeface="Arial" panose="020B0604020202020204" pitchFamily="34" charset="0"/>
              <a:buChar char="•"/>
            </a:pPr>
            <a:r>
              <a:rPr lang="en-US" b="1" dirty="0"/>
              <a:t>F4: </a:t>
            </a:r>
            <a:r>
              <a:rPr lang="en-US" b="0" dirty="0"/>
              <a:t>brothers and sisters of adult USC</a:t>
            </a:r>
          </a:p>
          <a:p>
            <a:pPr marL="176679" indent="-176679">
              <a:buFont typeface="Arial" panose="020B0604020202020204" pitchFamily="34" charset="0"/>
              <a:buChar char="•"/>
            </a:pPr>
            <a:r>
              <a:rPr lang="en-US" b="0" dirty="0"/>
              <a:t>Limit on the number of visas for each category AND cap on # of visas per country (7% of total immigrants coming in one year from a specific country-about 25k)</a:t>
            </a:r>
          </a:p>
          <a:p>
            <a:pPr marL="176679" indent="-176679">
              <a:buFont typeface="Arial" panose="020B0604020202020204" pitchFamily="34" charset="0"/>
              <a:buChar char="•"/>
            </a:pPr>
            <a:r>
              <a:rPr lang="en-US" b="1" dirty="0"/>
              <a:t>Asylum:</a:t>
            </a:r>
            <a:r>
              <a:rPr lang="en-US" b="0" dirty="0"/>
              <a:t> </a:t>
            </a:r>
            <a:r>
              <a:rPr lang="en-US" dirty="0"/>
              <a:t>An inability to return to home country because of a “well-founded fear of persecution” based on race, political opinion, religion, national origin, membership in a particular social group (homosexuality, child soldiers, certain tribes)</a:t>
            </a:r>
          </a:p>
          <a:p>
            <a:pPr marL="176679" indent="-17667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4F8E3F0C-CDB2-48DD-BFC1-B04FB2046E9E}" type="slidenum">
              <a:rPr lang="en-US" smtClean="0"/>
              <a:t>2</a:t>
            </a:fld>
            <a:endParaRPr lang="en-US"/>
          </a:p>
        </p:txBody>
      </p:sp>
    </p:spTree>
    <p:extLst>
      <p:ext uri="{BB962C8B-B14F-4D97-AF65-F5344CB8AC3E}">
        <p14:creationId xmlns:p14="http://schemas.microsoft.com/office/powerpoint/2010/main" val="69870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679" indent="-176679">
              <a:buFont typeface="Arial" panose="020B0604020202020204" pitchFamily="34" charset="0"/>
              <a:buChar char="•"/>
            </a:pPr>
            <a:r>
              <a:rPr lang="en-US" dirty="0"/>
              <a:t>Obama deported more people than any other president</a:t>
            </a:r>
          </a:p>
          <a:p>
            <a:pPr marL="176679" indent="-176679">
              <a:buFont typeface="Arial" panose="020B0604020202020204" pitchFamily="34" charset="0"/>
              <a:buChar char="•"/>
            </a:pPr>
            <a:r>
              <a:rPr lang="en-US" dirty="0"/>
              <a:t>Each border region has a repatriation agreement between the US and MX. Generally states you can’t dump people at the border in unsafe areas or in the middle of the night. Pregnant women, children and disabled should be treated specially and notify MX prior to bringing. Notify MX of criminals being released. </a:t>
            </a:r>
          </a:p>
          <a:p>
            <a:pPr marL="647824" lvl="1" indent="-176679">
              <a:buFont typeface="Arial" panose="020B0604020202020204" pitchFamily="34" charset="0"/>
              <a:buChar char="•"/>
            </a:pPr>
            <a:r>
              <a:rPr lang="en-US" dirty="0"/>
              <a:t>Dubious that this is being followed very closely</a:t>
            </a:r>
          </a:p>
        </p:txBody>
      </p:sp>
      <p:sp>
        <p:nvSpPr>
          <p:cNvPr id="4" name="Slide Number Placeholder 3"/>
          <p:cNvSpPr>
            <a:spLocks noGrp="1"/>
          </p:cNvSpPr>
          <p:nvPr>
            <p:ph type="sldNum" sz="quarter" idx="10"/>
          </p:nvPr>
        </p:nvSpPr>
        <p:spPr/>
        <p:txBody>
          <a:bodyPr/>
          <a:lstStyle/>
          <a:p>
            <a:fld id="{4F8E3F0C-CDB2-48DD-BFC1-B04FB2046E9E}" type="slidenum">
              <a:rPr lang="en-US" smtClean="0"/>
              <a:t>20</a:t>
            </a:fld>
            <a:endParaRPr lang="en-US"/>
          </a:p>
        </p:txBody>
      </p:sp>
    </p:spTree>
    <p:extLst>
      <p:ext uri="{BB962C8B-B14F-4D97-AF65-F5344CB8AC3E}">
        <p14:creationId xmlns:p14="http://schemas.microsoft.com/office/powerpoint/2010/main" val="1775636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F8E3F0C-CDB2-48DD-BFC1-B04FB2046E9E}" type="slidenum">
              <a:rPr lang="en-US" smtClean="0"/>
              <a:t>21</a:t>
            </a:fld>
            <a:endParaRPr lang="en-US"/>
          </a:p>
        </p:txBody>
      </p:sp>
    </p:spTree>
    <p:extLst>
      <p:ext uri="{BB962C8B-B14F-4D97-AF65-F5344CB8AC3E}">
        <p14:creationId xmlns:p14="http://schemas.microsoft.com/office/powerpoint/2010/main" val="24810726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679" indent="-176679">
              <a:buFont typeface="Arial" panose="020B0604020202020204" pitchFamily="34" charset="0"/>
              <a:buChar char="•"/>
            </a:pPr>
            <a:r>
              <a:rPr lang="en-US" dirty="0"/>
              <a:t>Trump’s rhetoric scared people and they wanted to get in before his presidency</a:t>
            </a:r>
          </a:p>
          <a:p>
            <a:pPr marL="176679" indent="-176679">
              <a:buFont typeface="Arial" panose="020B0604020202020204" pitchFamily="34" charset="0"/>
              <a:buChar char="•"/>
            </a:pPr>
            <a:r>
              <a:rPr lang="en-US" dirty="0"/>
              <a:t>The collapse of Brazil’s economy/post-Olympic depression</a:t>
            </a:r>
          </a:p>
          <a:p>
            <a:pPr marL="176679" indent="-176679">
              <a:buFont typeface="Arial" panose="020B0604020202020204" pitchFamily="34" charset="0"/>
              <a:buChar char="•"/>
            </a:pPr>
            <a:r>
              <a:rPr lang="en-US" dirty="0"/>
              <a:t>Increase in violence in Central American countries</a:t>
            </a:r>
          </a:p>
        </p:txBody>
      </p:sp>
      <p:sp>
        <p:nvSpPr>
          <p:cNvPr id="4" name="Slide Number Placeholder 3"/>
          <p:cNvSpPr>
            <a:spLocks noGrp="1"/>
          </p:cNvSpPr>
          <p:nvPr>
            <p:ph type="sldNum" sz="quarter" idx="10"/>
          </p:nvPr>
        </p:nvSpPr>
        <p:spPr/>
        <p:txBody>
          <a:bodyPr/>
          <a:lstStyle/>
          <a:p>
            <a:fld id="{4F8E3F0C-CDB2-48DD-BFC1-B04FB2046E9E}" type="slidenum">
              <a:rPr lang="en-US" smtClean="0"/>
              <a:t>22</a:t>
            </a:fld>
            <a:endParaRPr lang="en-US"/>
          </a:p>
        </p:txBody>
      </p:sp>
    </p:spTree>
    <p:extLst>
      <p:ext uri="{BB962C8B-B14F-4D97-AF65-F5344CB8AC3E}">
        <p14:creationId xmlns:p14="http://schemas.microsoft.com/office/powerpoint/2010/main" val="36077970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679" indent="-176679">
              <a:buFont typeface="Arial" panose="020B0604020202020204" pitchFamily="34" charset="0"/>
              <a:buChar char="•"/>
            </a:pPr>
            <a:r>
              <a:rPr lang="en-US" dirty="0"/>
              <a:t>Migrants often have not been back to their place of birth in decades or they were very young when they left and do not know anyone there know</a:t>
            </a:r>
          </a:p>
          <a:p>
            <a:pPr marL="647824" lvl="1" indent="-176679">
              <a:buFont typeface="Arial" panose="020B0604020202020204" pitchFamily="34" charset="0"/>
              <a:buChar char="•"/>
            </a:pPr>
            <a:r>
              <a:rPr lang="en-US" dirty="0"/>
              <a:t>Some stay close to the border in hopes of finding a way back, either legally or not</a:t>
            </a:r>
          </a:p>
          <a:p>
            <a:pPr marL="647824" lvl="1" indent="-176679">
              <a:buFont typeface="Arial" panose="020B0604020202020204" pitchFamily="34" charset="0"/>
              <a:buChar char="•"/>
            </a:pPr>
            <a:r>
              <a:rPr lang="en-US" dirty="0"/>
              <a:t>Friendship park is the only place where they may have a chance to touch their loved one</a:t>
            </a:r>
          </a:p>
        </p:txBody>
      </p:sp>
      <p:sp>
        <p:nvSpPr>
          <p:cNvPr id="4" name="Slide Number Placeholder 3"/>
          <p:cNvSpPr>
            <a:spLocks noGrp="1"/>
          </p:cNvSpPr>
          <p:nvPr>
            <p:ph type="sldNum" sz="quarter" idx="10"/>
          </p:nvPr>
        </p:nvSpPr>
        <p:spPr/>
        <p:txBody>
          <a:bodyPr/>
          <a:lstStyle/>
          <a:p>
            <a:fld id="{4F8E3F0C-CDB2-48DD-BFC1-B04FB2046E9E}" type="slidenum">
              <a:rPr lang="en-US" smtClean="0"/>
              <a:t>23</a:t>
            </a:fld>
            <a:endParaRPr lang="en-US"/>
          </a:p>
        </p:txBody>
      </p:sp>
    </p:spTree>
    <p:extLst>
      <p:ext uri="{BB962C8B-B14F-4D97-AF65-F5344CB8AC3E}">
        <p14:creationId xmlns:p14="http://schemas.microsoft.com/office/powerpoint/2010/main" val="36693274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679" indent="-176679">
              <a:buFont typeface="Arial" panose="020B0604020202020204" pitchFamily="34" charset="0"/>
              <a:buChar char="•"/>
            </a:pPr>
            <a:r>
              <a:rPr lang="en-US" dirty="0"/>
              <a:t>ACLU estimates more than 250 deported veterans in 34 countries</a:t>
            </a:r>
          </a:p>
          <a:p>
            <a:pPr marL="176679" indent="-176679">
              <a:buFont typeface="Arial" panose="020B0604020202020204" pitchFamily="34" charset="0"/>
              <a:buChar char="•"/>
            </a:pPr>
            <a:r>
              <a:rPr lang="en-US" dirty="0"/>
              <a:t>ICE does not keep track of these numbers</a:t>
            </a:r>
          </a:p>
          <a:p>
            <a:pPr marL="176679" indent="-176679">
              <a:buFont typeface="Arial" panose="020B0604020202020204" pitchFamily="34" charset="0"/>
              <a:buChar char="•"/>
            </a:pPr>
            <a:r>
              <a:rPr lang="en-US" dirty="0"/>
              <a:t>70k non-USC enlisted in military from 1999 to 2008</a:t>
            </a:r>
          </a:p>
          <a:p>
            <a:pPr marL="176679" indent="-176679">
              <a:buFont typeface="Arial" panose="020B0604020202020204" pitchFamily="34" charset="0"/>
              <a:buChar char="•"/>
            </a:pPr>
            <a:r>
              <a:rPr lang="en-US" dirty="0"/>
              <a:t>Those that are honorably discharge are eligible for expedited naturalization process BUT process is complicated and expensive</a:t>
            </a:r>
          </a:p>
        </p:txBody>
      </p:sp>
      <p:sp>
        <p:nvSpPr>
          <p:cNvPr id="4" name="Slide Number Placeholder 3"/>
          <p:cNvSpPr>
            <a:spLocks noGrp="1"/>
          </p:cNvSpPr>
          <p:nvPr>
            <p:ph type="sldNum" sz="quarter" idx="10"/>
          </p:nvPr>
        </p:nvSpPr>
        <p:spPr/>
        <p:txBody>
          <a:bodyPr/>
          <a:lstStyle/>
          <a:p>
            <a:fld id="{4F8E3F0C-CDB2-48DD-BFC1-B04FB2046E9E}" type="slidenum">
              <a:rPr lang="en-US" smtClean="0"/>
              <a:t>24</a:t>
            </a:fld>
            <a:endParaRPr lang="en-US"/>
          </a:p>
        </p:txBody>
      </p:sp>
    </p:spTree>
    <p:extLst>
      <p:ext uri="{BB962C8B-B14F-4D97-AF65-F5344CB8AC3E}">
        <p14:creationId xmlns:p14="http://schemas.microsoft.com/office/powerpoint/2010/main" val="37931045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Throughout most periods of war, undocumented immigrants were able to join the military and earn citizenship with an honorable discharge</a:t>
            </a:r>
          </a:p>
          <a:p>
            <a:pPr marL="628650" lvl="1" indent="-171450">
              <a:buFont typeface="Arial" panose="020B0604020202020204" pitchFamily="34" charset="0"/>
              <a:buChar char="•"/>
            </a:pPr>
            <a:r>
              <a:rPr lang="en-US" dirty="0"/>
              <a:t>Today, the Army will accept a small number of DACA enlistees</a:t>
            </a:r>
          </a:p>
          <a:p>
            <a:pPr marL="171450" lvl="0" indent="-171450">
              <a:buFont typeface="Arial" panose="020B0604020202020204" pitchFamily="34" charset="0"/>
              <a:buChar char="•"/>
            </a:pPr>
            <a:r>
              <a:rPr lang="en-US" dirty="0"/>
              <a:t>Under a Bush era executive order, we have been considered to be in an active war since 2002. As such, a service member that serves even one day in the military and then is honorably discharged is eligible for expedited citizenship. Outside of wartime, the service member generally must serve at least one year.</a:t>
            </a:r>
          </a:p>
          <a:p>
            <a:pPr marL="171450" lvl="0" indent="-171450">
              <a:buFont typeface="Arial" panose="020B0604020202020204" pitchFamily="34" charset="0"/>
              <a:buChar char="•"/>
            </a:pPr>
            <a:r>
              <a:rPr lang="en-US" dirty="0"/>
              <a:t>Current cost to apply for citizenship: $725</a:t>
            </a:r>
          </a:p>
          <a:p>
            <a:pPr marL="171450" lvl="0" indent="-171450">
              <a:buFont typeface="Arial" panose="020B0604020202020204" pitchFamily="34" charset="0"/>
              <a:buChar char="•"/>
            </a:pPr>
            <a:r>
              <a:rPr lang="en-US" dirty="0"/>
              <a:t>Deported veterans serve their sentence for their crime prior to being deported. They then lose there ability to apply for VA benefits because they cannot reenter the US. Many lose the pensions that they are eligible for. And of course, they are banished from a place that they fought and risked their lives for. </a:t>
            </a:r>
          </a:p>
          <a:p>
            <a:pPr marL="628650" lvl="1" indent="-171450">
              <a:buFont typeface="Arial" panose="020B0604020202020204" pitchFamily="34" charset="0"/>
              <a:buChar char="•"/>
            </a:pPr>
            <a:r>
              <a:rPr lang="en-US" dirty="0"/>
              <a:t>Citizen veterans that have run-ins with the law do not lose their eligibility for benefits, in fact, that is sometimes how they become identified as needing services to treat service related medical issues</a:t>
            </a:r>
          </a:p>
          <a:p>
            <a:pPr marL="171450" lvl="0" indent="-171450">
              <a:buFont typeface="Arial" panose="020B0604020202020204" pitchFamily="34" charset="0"/>
              <a:buChar char="•"/>
            </a:pPr>
            <a:r>
              <a:rPr lang="en-US" dirty="0"/>
              <a:t>Many were brought to the US at very young ages and may not even speak the language of their birth country</a:t>
            </a:r>
          </a:p>
          <a:p>
            <a:pPr marL="171450" lvl="0" indent="-171450">
              <a:buFont typeface="Arial" panose="020B0604020202020204" pitchFamily="34" charset="0"/>
              <a:buChar char="•"/>
            </a:pPr>
            <a:r>
              <a:rPr lang="en-US" dirty="0"/>
              <a:t>Military now has some programs that are designed to identify LPRs and assist them obtain citizenship while they are still in the military</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4F8E3F0C-CDB2-48DD-BFC1-B04FB2046E9E}" type="slidenum">
              <a:rPr lang="en-US" smtClean="0"/>
              <a:t>25</a:t>
            </a:fld>
            <a:endParaRPr lang="en-US"/>
          </a:p>
        </p:txBody>
      </p:sp>
    </p:spTree>
    <p:extLst>
      <p:ext uri="{BB962C8B-B14F-4D97-AF65-F5344CB8AC3E}">
        <p14:creationId xmlns:p14="http://schemas.microsoft.com/office/powerpoint/2010/main" val="9542503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679" indent="-176679">
              <a:buFont typeface="Arial" panose="020B0604020202020204" pitchFamily="34" charset="0"/>
              <a:buChar char="•"/>
            </a:pPr>
            <a:r>
              <a:rPr lang="en-US" b="1" dirty="0"/>
              <a:t>AB-386:</a:t>
            </a:r>
            <a:r>
              <a:rPr lang="en-US" b="0" dirty="0"/>
              <a:t> Creates fund for legal aid for veterans seeking return to US</a:t>
            </a:r>
            <a:endParaRPr lang="en-US" b="1" dirty="0"/>
          </a:p>
        </p:txBody>
      </p:sp>
      <p:sp>
        <p:nvSpPr>
          <p:cNvPr id="4" name="Slide Number Placeholder 3"/>
          <p:cNvSpPr>
            <a:spLocks noGrp="1"/>
          </p:cNvSpPr>
          <p:nvPr>
            <p:ph type="sldNum" sz="quarter" idx="10"/>
          </p:nvPr>
        </p:nvSpPr>
        <p:spPr/>
        <p:txBody>
          <a:bodyPr/>
          <a:lstStyle/>
          <a:p>
            <a:fld id="{4F8E3F0C-CDB2-48DD-BFC1-B04FB2046E9E}" type="slidenum">
              <a:rPr lang="en-US" smtClean="0"/>
              <a:t>26</a:t>
            </a:fld>
            <a:endParaRPr lang="en-US"/>
          </a:p>
        </p:txBody>
      </p:sp>
    </p:spTree>
    <p:extLst>
      <p:ext uri="{BB962C8B-B14F-4D97-AF65-F5344CB8AC3E}">
        <p14:creationId xmlns:p14="http://schemas.microsoft.com/office/powerpoint/2010/main" val="2572571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679" indent="-176679" defTabSz="942289">
              <a:buFont typeface="Arial" panose="020B0604020202020204" pitchFamily="34" charset="0"/>
              <a:buChar char="•"/>
              <a:defRPr/>
            </a:pPr>
            <a:r>
              <a:rPr lang="en-US" dirty="0"/>
              <a:t>Rhetoric: </a:t>
            </a:r>
            <a:r>
              <a:rPr lang="en-US" b="1" dirty="0"/>
              <a:t>Threat Narrative</a:t>
            </a:r>
            <a:r>
              <a:rPr lang="en-US" b="0" dirty="0"/>
              <a:t>-that immigration threatens the American way of life</a:t>
            </a:r>
          </a:p>
          <a:p>
            <a:pPr marL="176679" indent="-176679" defTabSz="942289">
              <a:buFont typeface="Arial" panose="020B0604020202020204" pitchFamily="34" charset="0"/>
              <a:buChar char="•"/>
              <a:defRPr/>
            </a:pPr>
            <a:r>
              <a:rPr lang="en-US" dirty="0"/>
              <a:t>Terrorism and organized crime linked together in many minds</a:t>
            </a:r>
          </a:p>
          <a:p>
            <a:pPr marL="176679" indent="-176679" defTabSz="942289">
              <a:buFont typeface="Arial" panose="020B0604020202020204" pitchFamily="34" charset="0"/>
              <a:buChar char="•"/>
              <a:defRPr/>
            </a:pPr>
            <a:r>
              <a:rPr lang="en-US" dirty="0"/>
              <a:t>This leads to a choice of following the law and waiting many years to be with family or taking the risk of breaking the law to be with family</a:t>
            </a:r>
          </a:p>
          <a:p>
            <a:pPr marL="176679" indent="-176679" defTabSz="942289">
              <a:buFont typeface="Arial" panose="020B0604020202020204" pitchFamily="34" charset="0"/>
              <a:buChar char="•"/>
              <a:defRPr/>
            </a:pPr>
            <a:r>
              <a:rPr lang="en-US" b="1" dirty="0"/>
              <a:t>Bracero program</a:t>
            </a:r>
            <a:r>
              <a:rPr lang="en-US" dirty="0"/>
              <a:t>: prior to 1960s, hundreds of thousands of migrants came from Mexico to work temporarily in US in low skill jobs and then would return home to their families. Immigration reform left no option for those workers to come legally yet still jobs available if they got here. Mexico went from having access to half a million visas a year to 25k. </a:t>
            </a:r>
          </a:p>
          <a:p>
            <a:pPr marL="647824" lvl="1" indent="-176679" defTabSz="942289">
              <a:buFont typeface="Arial" panose="020B0604020202020204" pitchFamily="34" charset="0"/>
              <a:buChar char="•"/>
              <a:defRPr/>
            </a:pPr>
            <a:r>
              <a:rPr lang="en-US" dirty="0"/>
              <a:t>As it became more dangerous and expensive to cross border, many Mexicans stayed in US and brought families here</a:t>
            </a:r>
          </a:p>
          <a:p>
            <a:pPr marL="176679" indent="-176679" defTabSz="942289">
              <a:buFont typeface="Arial" panose="020B0604020202020204" pitchFamily="34" charset="0"/>
              <a:buChar char="•"/>
              <a:defRPr/>
            </a:pPr>
            <a:r>
              <a:rPr lang="en-US" b="1" dirty="0"/>
              <a:t>Illegal Immigration and Reform and Immigrant Responsibility Act of 1996 (IIRIRA)</a:t>
            </a:r>
          </a:p>
          <a:p>
            <a:pPr marL="647824" lvl="1" indent="-176679" defTabSz="942289">
              <a:buFont typeface="Arial" panose="020B0604020202020204" pitchFamily="34" charset="0"/>
              <a:buChar char="•"/>
              <a:defRPr/>
            </a:pPr>
            <a:r>
              <a:rPr lang="en-US" dirty="0"/>
              <a:t>“Felony” broadly defined/CIMT/Retroactivity of the law…resulted in high levels of incarcerated immigrants</a:t>
            </a:r>
          </a:p>
          <a:p>
            <a:pPr marL="176679" indent="-176679" defTabSz="942289">
              <a:buFont typeface="Arial" panose="020B0604020202020204" pitchFamily="34" charset="0"/>
              <a:buChar char="•"/>
              <a:defRPr/>
            </a:pPr>
            <a:r>
              <a:rPr lang="en-US" dirty="0"/>
              <a:t>Capital and goods are expected to flow through borders but movement of people is seen as a purely sovereign and domestic issue. Need to look at root causes of migration and work toward resolving those issues. </a:t>
            </a:r>
          </a:p>
          <a:p>
            <a:pPr marL="647824" lvl="1" indent="-176679" defTabSz="942289">
              <a:buFont typeface="Arial" panose="020B0604020202020204" pitchFamily="34" charset="0"/>
              <a:buChar char="•"/>
              <a:defRPr/>
            </a:pPr>
            <a:endParaRPr lang="en-US" dirty="0"/>
          </a:p>
          <a:p>
            <a:pPr marL="176679" indent="-17667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4F8E3F0C-CDB2-48DD-BFC1-B04FB2046E9E}" type="slidenum">
              <a:rPr lang="en-US" smtClean="0"/>
              <a:t>3</a:t>
            </a:fld>
            <a:endParaRPr lang="en-US"/>
          </a:p>
        </p:txBody>
      </p:sp>
    </p:spTree>
    <p:extLst>
      <p:ext uri="{BB962C8B-B14F-4D97-AF65-F5344CB8AC3E}">
        <p14:creationId xmlns:p14="http://schemas.microsoft.com/office/powerpoint/2010/main" val="4270005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my 17 year old son. He is thrilled I am taking his picture but this is what we are able to do as San Diegans…head to Mexico and spend the day. </a:t>
            </a:r>
          </a:p>
        </p:txBody>
      </p:sp>
      <p:sp>
        <p:nvSpPr>
          <p:cNvPr id="4" name="Slide Number Placeholder 3"/>
          <p:cNvSpPr>
            <a:spLocks noGrp="1"/>
          </p:cNvSpPr>
          <p:nvPr>
            <p:ph type="sldNum" sz="quarter" idx="10"/>
          </p:nvPr>
        </p:nvSpPr>
        <p:spPr/>
        <p:txBody>
          <a:bodyPr/>
          <a:lstStyle/>
          <a:p>
            <a:fld id="{4F8E3F0C-CDB2-48DD-BFC1-B04FB2046E9E}" type="slidenum">
              <a:rPr lang="en-US" smtClean="0"/>
              <a:t>4</a:t>
            </a:fld>
            <a:endParaRPr lang="en-US"/>
          </a:p>
        </p:txBody>
      </p:sp>
    </p:spTree>
    <p:extLst>
      <p:ext uri="{BB962C8B-B14F-4D97-AF65-F5344CB8AC3E}">
        <p14:creationId xmlns:p14="http://schemas.microsoft.com/office/powerpoint/2010/main" val="20467449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679" indent="-176679">
              <a:buFont typeface="Arial" panose="020B0604020202020204" pitchFamily="34" charset="0"/>
              <a:buChar char="•"/>
            </a:pPr>
            <a:r>
              <a:rPr lang="en-US" dirty="0"/>
              <a:t>Binational region is defined as the area within 60 miles north of the border and 100 miles south</a:t>
            </a:r>
          </a:p>
          <a:p>
            <a:pPr marL="176679" indent="-176679">
              <a:buFont typeface="Arial" panose="020B0604020202020204" pitchFamily="34" charset="0"/>
              <a:buChar char="•"/>
            </a:pPr>
            <a:r>
              <a:rPr lang="en-US" dirty="0"/>
              <a:t>Seen by most as one economic region (</a:t>
            </a:r>
            <a:r>
              <a:rPr lang="en-US" dirty="0" err="1"/>
              <a:t>CaliBaja</a:t>
            </a:r>
            <a:r>
              <a:rPr lang="en-US" dirty="0"/>
              <a:t> Bi-National Megaregion Initiative)</a:t>
            </a:r>
          </a:p>
          <a:p>
            <a:pPr marL="176679" indent="-176679">
              <a:buFont typeface="Arial" panose="020B0604020202020204" pitchFamily="34" charset="0"/>
              <a:buChar char="•"/>
            </a:pPr>
            <a:endParaRPr lang="en-US" dirty="0"/>
          </a:p>
          <a:p>
            <a:pPr marL="176679" indent="-176679">
              <a:buFont typeface="Arial" panose="020B0604020202020204" pitchFamily="34" charset="0"/>
              <a:buChar char="•"/>
            </a:pPr>
            <a:r>
              <a:rPr lang="en-US" dirty="0"/>
              <a:t>50k vehicles and 25k pedestrians are northbound each DAY</a:t>
            </a:r>
          </a:p>
          <a:p>
            <a:pPr marL="176679" indent="-176679">
              <a:buFont typeface="Arial" panose="020B0604020202020204" pitchFamily="34" charset="0"/>
              <a:buChar char="•"/>
            </a:pPr>
            <a:r>
              <a:rPr lang="en-US" dirty="0"/>
              <a:t>2015: 14 million vehicles crossed San </a:t>
            </a:r>
            <a:r>
              <a:rPr lang="en-US" dirty="0" err="1"/>
              <a:t>Ysidro</a:t>
            </a:r>
            <a:r>
              <a:rPr lang="en-US" dirty="0"/>
              <a:t> border</a:t>
            </a:r>
          </a:p>
          <a:p>
            <a:pPr marL="647824" lvl="1" indent="-176679">
              <a:buFont typeface="Arial" panose="020B0604020202020204" pitchFamily="34" charset="0"/>
              <a:buChar char="•"/>
            </a:pPr>
            <a:r>
              <a:rPr lang="en-US" dirty="0"/>
              <a:t>33 million people in total crossed (whole state of CA crossing in one year)</a:t>
            </a:r>
          </a:p>
          <a:p>
            <a:pPr marL="176679" indent="-176679">
              <a:buFont typeface="Arial" panose="020B0604020202020204" pitchFamily="34" charset="0"/>
              <a:buChar char="•"/>
            </a:pPr>
            <a:r>
              <a:rPr lang="en-US" dirty="0"/>
              <a:t>Vehicle traffic predicted to increase </a:t>
            </a:r>
            <a:r>
              <a:rPr lang="en-US" b="1" dirty="0"/>
              <a:t>87%</a:t>
            </a:r>
            <a:r>
              <a:rPr lang="en-US" b="0" dirty="0"/>
              <a:t> by 2030</a:t>
            </a:r>
          </a:p>
          <a:p>
            <a:pPr marL="176679" indent="-176679">
              <a:buFont typeface="Arial" panose="020B0604020202020204" pitchFamily="34" charset="0"/>
              <a:buChar char="•"/>
            </a:pPr>
            <a:endParaRPr lang="en-US" b="0" dirty="0"/>
          </a:p>
          <a:p>
            <a:pPr marL="176679" indent="-176679">
              <a:buFont typeface="Arial" panose="020B0604020202020204" pitchFamily="34" charset="0"/>
              <a:buChar char="•"/>
            </a:pPr>
            <a:r>
              <a:rPr lang="en-US" b="0" dirty="0"/>
              <a:t>Upgrades to the actual crossing at the border in the past year including new facilities for entry into MX and increased capacity for return to US</a:t>
            </a:r>
          </a:p>
          <a:p>
            <a:pPr marL="647824" lvl="1" indent="-176679">
              <a:buFont typeface="Arial" panose="020B0604020202020204" pitchFamily="34" charset="0"/>
              <a:buChar char="•"/>
            </a:pPr>
            <a:r>
              <a:rPr lang="en-US" b="0" dirty="0"/>
              <a:t>Plagued by staffing shortages on US side so much of it non-operational much of the time</a:t>
            </a:r>
          </a:p>
          <a:p>
            <a:pPr marL="647824" lvl="1" indent="-176679">
              <a:buFont typeface="Arial" panose="020B0604020202020204" pitchFamily="34" charset="0"/>
              <a:buChar char="•"/>
            </a:pPr>
            <a:r>
              <a:rPr lang="en-US" b="0" dirty="0"/>
              <a:t>Post 9/11 requirements for documentation have caused long waits to get back into US which spurred much of this</a:t>
            </a:r>
          </a:p>
          <a:p>
            <a:pPr marL="647824" lvl="1" indent="-176679">
              <a:buFont typeface="Arial" panose="020B0604020202020204" pitchFamily="34" charset="0"/>
              <a:buChar char="•"/>
            </a:pPr>
            <a:r>
              <a:rPr lang="en-US" b="0" dirty="0"/>
              <a:t>Long wait times, increased crime in 2000s and documentation requirements have put a lot of pressure on the TJ merchants</a:t>
            </a:r>
          </a:p>
          <a:p>
            <a:pPr marL="1118968" lvl="2" indent="-176679">
              <a:buFont typeface="Arial" panose="020B0604020202020204" pitchFamily="34" charset="0"/>
              <a:buChar char="•"/>
            </a:pPr>
            <a:r>
              <a:rPr lang="en-US" b="0" dirty="0"/>
              <a:t>Military not allowed to go into MX without special permission</a:t>
            </a:r>
          </a:p>
          <a:p>
            <a:pPr marL="176679" indent="-176679">
              <a:buFont typeface="Arial" panose="020B0604020202020204" pitchFamily="34" charset="0"/>
              <a:buChar char="•"/>
            </a:pPr>
            <a:r>
              <a:rPr lang="en-US" dirty="0"/>
              <a:t>Applicants for B visas must demonstrate their intention to enter the U.S. for a temporary period, solely for the purpose of tourism and/or short-term business. </a:t>
            </a:r>
          </a:p>
          <a:p>
            <a:pPr marL="647824" lvl="1" indent="-176679">
              <a:buFont typeface="Arial" panose="020B0604020202020204" pitchFamily="34" charset="0"/>
              <a:buChar char="•"/>
            </a:pPr>
            <a:r>
              <a:rPr lang="en-US" dirty="0"/>
              <a:t>Applicants must also demonstrate sufficient funds to cover travel expenses during their stay in the U.S.; </a:t>
            </a:r>
          </a:p>
          <a:p>
            <a:pPr marL="647824" lvl="1" indent="-176679">
              <a:buFont typeface="Arial" panose="020B0604020202020204" pitchFamily="34" charset="0"/>
              <a:buChar char="•"/>
            </a:pPr>
            <a:r>
              <a:rPr lang="en-US" dirty="0"/>
              <a:t>as well as sufficient social, economic, and other ties to their home country to compel the applicant to return after a temporary and lawful visit</a:t>
            </a:r>
            <a:endParaRPr lang="en-US" b="0" dirty="0"/>
          </a:p>
        </p:txBody>
      </p:sp>
      <p:sp>
        <p:nvSpPr>
          <p:cNvPr id="4" name="Slide Number Placeholder 3"/>
          <p:cNvSpPr>
            <a:spLocks noGrp="1"/>
          </p:cNvSpPr>
          <p:nvPr>
            <p:ph type="sldNum" sz="quarter" idx="10"/>
          </p:nvPr>
        </p:nvSpPr>
        <p:spPr/>
        <p:txBody>
          <a:bodyPr/>
          <a:lstStyle/>
          <a:p>
            <a:fld id="{4F8E3F0C-CDB2-48DD-BFC1-B04FB2046E9E}" type="slidenum">
              <a:rPr lang="en-US" smtClean="0"/>
              <a:t>5</a:t>
            </a:fld>
            <a:endParaRPr lang="en-US"/>
          </a:p>
        </p:txBody>
      </p:sp>
    </p:spTree>
    <p:extLst>
      <p:ext uri="{BB962C8B-B14F-4D97-AF65-F5344CB8AC3E}">
        <p14:creationId xmlns:p14="http://schemas.microsoft.com/office/powerpoint/2010/main" val="19110242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F8E3F0C-CDB2-48DD-BFC1-B04FB2046E9E}" type="slidenum">
              <a:rPr lang="en-US" smtClean="0"/>
              <a:t>6</a:t>
            </a:fld>
            <a:endParaRPr lang="en-US"/>
          </a:p>
        </p:txBody>
      </p:sp>
    </p:spTree>
    <p:extLst>
      <p:ext uri="{BB962C8B-B14F-4D97-AF65-F5344CB8AC3E}">
        <p14:creationId xmlns:p14="http://schemas.microsoft.com/office/powerpoint/2010/main" val="18363994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Those that cross often are unique as they are able to access two countries, two cultures, two languages, two entirely different environments on a daily basis within minutes. Those that thrive are able to move across those gulfs with a skill that most of us lack.</a:t>
            </a:r>
          </a:p>
          <a:p>
            <a:r>
              <a:rPr lang="en-US" dirty="0"/>
              <a:t>Many that do this want to have better chances in life and want to better themselves and family which is why they go through this everyday even at great personal risk and cost.</a:t>
            </a:r>
          </a:p>
          <a:p>
            <a:pPr marL="176679" indent="-176679">
              <a:buFont typeface="Arial" panose="020B0604020202020204" pitchFamily="34" charset="0"/>
              <a:buChar char="•"/>
            </a:pPr>
            <a:r>
              <a:rPr lang="en-US" dirty="0"/>
              <a:t>Some pay out of district tuition while others use a relative’s address</a:t>
            </a:r>
          </a:p>
          <a:p>
            <a:pPr marL="176679" indent="-176679">
              <a:buFont typeface="Arial" panose="020B0604020202020204" pitchFamily="34" charset="0"/>
              <a:buChar char="•"/>
            </a:pPr>
            <a:r>
              <a:rPr lang="en-US" dirty="0"/>
              <a:t>All work very hard and make great sacrifices to do this</a:t>
            </a:r>
          </a:p>
          <a:p>
            <a:pPr marL="647824" lvl="1" indent="-176679" defTabSz="942289">
              <a:buFont typeface="Arial" panose="020B0604020202020204" pitchFamily="34" charset="0"/>
              <a:buChar char="•"/>
              <a:defRPr/>
            </a:pPr>
            <a:r>
              <a:rPr lang="en-US" dirty="0"/>
              <a:t>Wait times at the border</a:t>
            </a:r>
          </a:p>
          <a:p>
            <a:pPr marL="176679" indent="-176679" defTabSz="942289">
              <a:buFont typeface="Arial" panose="020B0604020202020204" pitchFamily="34" charset="0"/>
              <a:buChar char="•"/>
              <a:defRPr/>
            </a:pPr>
            <a:r>
              <a:rPr lang="en-US" dirty="0"/>
              <a:t>In SD, either you do or you really DON’T</a:t>
            </a:r>
          </a:p>
          <a:p>
            <a:pPr marL="647824" lvl="1" indent="-176679" defTabSz="942289">
              <a:buFont typeface="Arial" panose="020B0604020202020204" pitchFamily="34" charset="0"/>
              <a:buChar char="•"/>
              <a:defRPr/>
            </a:pPr>
            <a:r>
              <a:rPr lang="en-US" dirty="0"/>
              <a:t>Medical appointments, dining, concerts, drinking, prostitution</a:t>
            </a:r>
          </a:p>
          <a:p>
            <a:pPr marL="647824" lvl="1" indent="-176679" defTabSz="942289">
              <a:buFont typeface="Arial" panose="020B0604020202020204" pitchFamily="34" charset="0"/>
              <a:buChar char="•"/>
              <a:defRPr/>
            </a:pPr>
            <a:r>
              <a:rPr lang="en-US" dirty="0"/>
              <a:t>New bridge to TJ airport that provides easy access to international flights/MX</a:t>
            </a:r>
          </a:p>
          <a:p>
            <a:pPr marL="176679" indent="-176679">
              <a:buFont typeface="Arial" panose="020B0604020202020204" pitchFamily="34" charset="0"/>
              <a:buChar char="•"/>
            </a:pPr>
            <a:r>
              <a:rPr lang="en-US" dirty="0"/>
              <a:t>San Ysidro Outlet Malls, walkway between mall and crossing</a:t>
            </a:r>
          </a:p>
          <a:p>
            <a:pPr marL="176679" indent="-17667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4F8E3F0C-CDB2-48DD-BFC1-B04FB2046E9E}" type="slidenum">
              <a:rPr lang="en-US" smtClean="0"/>
              <a:t>7</a:t>
            </a:fld>
            <a:endParaRPr lang="en-US"/>
          </a:p>
        </p:txBody>
      </p:sp>
    </p:spTree>
    <p:extLst>
      <p:ext uri="{BB962C8B-B14F-4D97-AF65-F5344CB8AC3E}">
        <p14:creationId xmlns:p14="http://schemas.microsoft.com/office/powerpoint/2010/main" val="3176096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F8E3F0C-CDB2-48DD-BFC1-B04FB2046E9E}" type="slidenum">
              <a:rPr lang="en-US" smtClean="0"/>
              <a:t>8</a:t>
            </a:fld>
            <a:endParaRPr lang="en-US"/>
          </a:p>
        </p:txBody>
      </p:sp>
    </p:spTree>
    <p:extLst>
      <p:ext uri="{BB962C8B-B14F-4D97-AF65-F5344CB8AC3E}">
        <p14:creationId xmlns:p14="http://schemas.microsoft.com/office/powerpoint/2010/main" val="241674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679" indent="-176679">
              <a:buFont typeface="Arial" panose="020B0604020202020204" pitchFamily="34" charset="0"/>
              <a:buChar char="•"/>
            </a:pPr>
            <a:r>
              <a:rPr lang="en-US" dirty="0"/>
              <a:t>Stories of hundreds of adults, mainly men, waiting at the border (where Friendship Park is now) for night to run across border and overwhelm the Border Patrol</a:t>
            </a:r>
          </a:p>
          <a:p>
            <a:pPr marL="176679" indent="-176679">
              <a:buFont typeface="Arial" panose="020B0604020202020204" pitchFamily="34" charset="0"/>
              <a:buChar char="•"/>
            </a:pPr>
            <a:r>
              <a:rPr lang="en-US" dirty="0"/>
              <a:t>Appears to be due to the implementation of consequences for apprehended migrants starting in the mid-2000s. </a:t>
            </a:r>
          </a:p>
          <a:p>
            <a:pPr marL="176679" indent="-176679">
              <a:buFont typeface="Arial" panose="020B0604020202020204" pitchFamily="34" charset="0"/>
              <a:buChar char="•"/>
            </a:pPr>
            <a:r>
              <a:rPr lang="en-US" dirty="0"/>
              <a:t>Prior to the mid-2000s, migrants were allowed to elect “voluntary return” which carries no immigration consequences. </a:t>
            </a:r>
          </a:p>
          <a:p>
            <a:pPr marL="176679" indent="-176679">
              <a:buFont typeface="Arial" panose="020B0604020202020204" pitchFamily="34" charset="0"/>
              <a:buChar char="•"/>
            </a:pPr>
            <a:r>
              <a:rPr lang="en-US" dirty="0"/>
              <a:t>Appears that CBP is not giving that option as readily now and so a migrant will have an official record of the repatriation.</a:t>
            </a:r>
          </a:p>
          <a:p>
            <a:pPr marL="176679" indent="-176679">
              <a:buFont typeface="Arial" panose="020B0604020202020204" pitchFamily="34" charset="0"/>
              <a:buChar char="•"/>
            </a:pPr>
            <a:r>
              <a:rPr lang="en-US" dirty="0"/>
              <a:t>This means that if the migrant attempts to return again, the migrant is barred from entering the US for 10 years to life. </a:t>
            </a:r>
          </a:p>
          <a:p>
            <a:pPr marL="176679" indent="-176679">
              <a:buFont typeface="Arial" panose="020B0604020202020204" pitchFamily="34" charset="0"/>
              <a:buChar char="•"/>
            </a:pPr>
            <a:r>
              <a:rPr lang="en-US" dirty="0"/>
              <a:t>Some experts believe that large scale illegal migration from Mexico is a thing of the past barring an economic shock to Mexico</a:t>
            </a:r>
          </a:p>
          <a:p>
            <a:pPr marL="647824" lvl="1" indent="-176679">
              <a:buFont typeface="Arial" panose="020B0604020202020204" pitchFamily="34" charset="0"/>
              <a:buChar char="•"/>
            </a:pPr>
            <a:r>
              <a:rPr lang="en-US" dirty="0"/>
              <a:t>This is because the population is growing older and the economy is raising incomes in many parts of Mexico</a:t>
            </a:r>
          </a:p>
          <a:p>
            <a:endParaRPr lang="en-US" dirty="0"/>
          </a:p>
        </p:txBody>
      </p:sp>
      <p:sp>
        <p:nvSpPr>
          <p:cNvPr id="4" name="Slide Number Placeholder 3"/>
          <p:cNvSpPr>
            <a:spLocks noGrp="1"/>
          </p:cNvSpPr>
          <p:nvPr>
            <p:ph type="sldNum" sz="quarter" idx="10"/>
          </p:nvPr>
        </p:nvSpPr>
        <p:spPr/>
        <p:txBody>
          <a:bodyPr/>
          <a:lstStyle/>
          <a:p>
            <a:fld id="{4F8E3F0C-CDB2-48DD-BFC1-B04FB2046E9E}" type="slidenum">
              <a:rPr lang="en-US" smtClean="0"/>
              <a:t>9</a:t>
            </a:fld>
            <a:endParaRPr lang="en-US"/>
          </a:p>
        </p:txBody>
      </p:sp>
    </p:spTree>
    <p:extLst>
      <p:ext uri="{BB962C8B-B14F-4D97-AF65-F5344CB8AC3E}">
        <p14:creationId xmlns:p14="http://schemas.microsoft.com/office/powerpoint/2010/main" val="1893574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6/19/2017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6/19/2017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6/19/2017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6/19/2017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6/19/2017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6/19/2017</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6/19/2017</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6/19/2017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6/19/2017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6/19/2017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6/19/2017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6/19/2017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6/19/2017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6/19/2017</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6/19/2017</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6/19/2017</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6/19/2017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email">
            <a:extLst>
              <a:ext uri="{28A0092B-C50C-407E-A947-70E740481C1C}">
                <a14:useLocalDpi xmlns:a14="http://schemas.microsoft.com/office/drawing/2010/main"/>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cstate="email">
            <a:extLst>
              <a:ext uri="{28A0092B-C50C-407E-A947-70E740481C1C}">
                <a14:useLocalDpi xmlns:a14="http://schemas.microsoft.com/office/drawing/2010/main"/>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email">
            <a:extLst>
              <a:ext uri="{28A0092B-C50C-407E-A947-70E740481C1C}">
                <a14:useLocalDpi xmlns:a14="http://schemas.microsoft.com/office/drawing/2010/main"/>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email">
            <a:extLst>
              <a:ext uri="{28A0092B-C50C-407E-A947-70E740481C1C}">
                <a14:useLocalDpi xmlns:a14="http://schemas.microsoft.com/office/drawing/2010/main"/>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6/19/2017</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an Diego - Google Maps - Google Chrome"/>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40081" y="-250215"/>
            <a:ext cx="11199222" cy="7211621"/>
          </a:xfrm>
          <a:prstGeom prst="rect">
            <a:avLst/>
          </a:prstGeom>
        </p:spPr>
      </p:pic>
      <p:sp>
        <p:nvSpPr>
          <p:cNvPr id="2" name="Title 1"/>
          <p:cNvSpPr>
            <a:spLocks noGrp="1"/>
          </p:cNvSpPr>
          <p:nvPr>
            <p:ph type="ctrTitle"/>
          </p:nvPr>
        </p:nvSpPr>
        <p:spPr>
          <a:xfrm>
            <a:off x="851797" y="1370041"/>
            <a:ext cx="9431973" cy="1421785"/>
          </a:xfrm>
        </p:spPr>
        <p:txBody>
          <a:bodyPr/>
          <a:lstStyle/>
          <a:p>
            <a:r>
              <a:rPr lang="en-US" b="1" dirty="0">
                <a:ln w="22225">
                  <a:solidFill>
                    <a:schemeClr val="bg1"/>
                  </a:solidFill>
                  <a:prstDash val="solid"/>
                </a:ln>
                <a:solidFill>
                  <a:sysClr val="windowText" lastClr="000000"/>
                </a:solidFill>
              </a:rPr>
              <a:t>IMMIGRATION</a:t>
            </a:r>
            <a:r>
              <a:rPr lang="en-US" dirty="0"/>
              <a:t>:</a:t>
            </a:r>
          </a:p>
        </p:txBody>
      </p:sp>
      <p:sp>
        <p:nvSpPr>
          <p:cNvPr id="3" name="Subtitle 2"/>
          <p:cNvSpPr>
            <a:spLocks noGrp="1"/>
          </p:cNvSpPr>
          <p:nvPr>
            <p:ph type="subTitle" idx="1"/>
          </p:nvPr>
        </p:nvSpPr>
        <p:spPr>
          <a:xfrm>
            <a:off x="1259458" y="2791826"/>
            <a:ext cx="8825658" cy="861420"/>
          </a:xfrm>
        </p:spPr>
        <p:txBody>
          <a:bodyPr/>
          <a:lstStyle/>
          <a:p>
            <a:r>
              <a:rPr lang="en-US" dirty="0">
                <a:solidFill>
                  <a:schemeClr val="bg1"/>
                </a:solidFill>
              </a:rPr>
              <a:t>Perspectives from the San Diego/</a:t>
            </a:r>
            <a:r>
              <a:rPr lang="en-US" dirty="0" err="1">
                <a:solidFill>
                  <a:schemeClr val="bg1"/>
                </a:solidFill>
              </a:rPr>
              <a:t>tijuana</a:t>
            </a:r>
            <a:r>
              <a:rPr lang="en-US" dirty="0">
                <a:solidFill>
                  <a:schemeClr val="bg1"/>
                </a:solidFill>
              </a:rPr>
              <a:t> border</a:t>
            </a:r>
          </a:p>
        </p:txBody>
      </p:sp>
      <p:sp>
        <p:nvSpPr>
          <p:cNvPr id="4" name="TextBox 3"/>
          <p:cNvSpPr txBox="1"/>
          <p:nvPr/>
        </p:nvSpPr>
        <p:spPr>
          <a:xfrm>
            <a:off x="8850923" y="5861538"/>
            <a:ext cx="2532185" cy="369332"/>
          </a:xfrm>
          <a:prstGeom prst="rect">
            <a:avLst/>
          </a:prstGeom>
          <a:noFill/>
        </p:spPr>
        <p:txBody>
          <a:bodyPr wrap="square" rtlCol="0">
            <a:spAutoFit/>
          </a:bodyPr>
          <a:lstStyle/>
          <a:p>
            <a:endParaRPr lang="en-US" dirty="0"/>
          </a:p>
        </p:txBody>
      </p:sp>
      <p:sp>
        <p:nvSpPr>
          <p:cNvPr id="5" name="TextBox 4"/>
          <p:cNvSpPr txBox="1"/>
          <p:nvPr/>
        </p:nvSpPr>
        <p:spPr>
          <a:xfrm>
            <a:off x="8182708" y="5662246"/>
            <a:ext cx="3423138" cy="738664"/>
          </a:xfrm>
          <a:prstGeom prst="rect">
            <a:avLst/>
          </a:prstGeom>
          <a:noFill/>
        </p:spPr>
        <p:txBody>
          <a:bodyPr wrap="square" rtlCol="0">
            <a:spAutoFit/>
          </a:bodyPr>
          <a:lstStyle/>
          <a:p>
            <a:pPr algn="ctr"/>
            <a:r>
              <a:rPr lang="en-US" sz="1400" dirty="0">
                <a:solidFill>
                  <a:schemeClr val="bg1"/>
                </a:solidFill>
              </a:rPr>
              <a:t>Created by Jennifer Avina</a:t>
            </a:r>
          </a:p>
          <a:p>
            <a:pPr algn="ctr"/>
            <a:r>
              <a:rPr lang="en-US" sz="1400" dirty="0">
                <a:solidFill>
                  <a:schemeClr val="bg1"/>
                </a:solidFill>
              </a:rPr>
              <a:t>League of Women Voters San Diego</a:t>
            </a:r>
          </a:p>
          <a:p>
            <a:pPr algn="ctr"/>
            <a:r>
              <a:rPr lang="en-US" sz="1400" dirty="0">
                <a:solidFill>
                  <a:schemeClr val="bg1"/>
                </a:solidFill>
              </a:rPr>
              <a:t>June 2, 2017</a:t>
            </a:r>
          </a:p>
        </p:txBody>
      </p:sp>
    </p:spTree>
    <p:extLst>
      <p:ext uri="{BB962C8B-B14F-4D97-AF65-F5344CB8AC3E}">
        <p14:creationId xmlns:p14="http://schemas.microsoft.com/office/powerpoint/2010/main" val="42694724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1024390"/>
          </a:xfrm>
        </p:spPr>
        <p:txBody>
          <a:bodyPr/>
          <a:lstStyle/>
          <a:p>
            <a:r>
              <a:rPr lang="en-US" dirty="0"/>
              <a:t>Militarization of the US/MX Border</a:t>
            </a:r>
          </a:p>
        </p:txBody>
      </p:sp>
      <p:sp>
        <p:nvSpPr>
          <p:cNvPr id="3" name="Content Placeholder 2"/>
          <p:cNvSpPr>
            <a:spLocks noGrp="1"/>
          </p:cNvSpPr>
          <p:nvPr>
            <p:ph idx="1"/>
          </p:nvPr>
        </p:nvSpPr>
        <p:spPr>
          <a:xfrm>
            <a:off x="646111" y="1332412"/>
            <a:ext cx="10287499" cy="4915988"/>
          </a:xfrm>
        </p:spPr>
        <p:txBody>
          <a:bodyPr>
            <a:normAutofit lnSpcReduction="10000"/>
          </a:bodyPr>
          <a:lstStyle/>
          <a:p>
            <a:r>
              <a:rPr lang="en-US" dirty="0"/>
              <a:t>Professor Thomas Massey’s article begins with a detailed history of enforcement along the US-Mexico border</a:t>
            </a:r>
          </a:p>
          <a:p>
            <a:r>
              <a:rPr lang="en-US" dirty="0"/>
              <a:t>The US-Mexico border is the most militarized border in the world</a:t>
            </a:r>
          </a:p>
          <a:p>
            <a:pPr lvl="1"/>
            <a:r>
              <a:rPr lang="en-US" dirty="0"/>
              <a:t>Began in 1986 with the Immigration Reform and Control Act (IRCA)</a:t>
            </a:r>
          </a:p>
          <a:p>
            <a:pPr lvl="1"/>
            <a:r>
              <a:rPr lang="en-US" dirty="0"/>
              <a:t>Operation Gatekeeper in 1994 and Patriot Act in 2001 accelerated the trend</a:t>
            </a:r>
          </a:p>
          <a:p>
            <a:pPr lvl="1"/>
            <a:r>
              <a:rPr lang="en-US" dirty="0"/>
              <a:t>2010: budget for Border Patrol was almost 13 times the pre-1968 levels despite an undocumented migrant inflow that many experts believe had peaked around 1979</a:t>
            </a:r>
          </a:p>
          <a:p>
            <a:r>
              <a:rPr lang="en-US" dirty="0"/>
              <a:t>Consequences of militarization</a:t>
            </a:r>
          </a:p>
          <a:p>
            <a:pPr lvl="1"/>
            <a:r>
              <a:rPr lang="en-US" dirty="0"/>
              <a:t>Diverts immigrants to places further east on the border where they then went on to new destinations within the US</a:t>
            </a:r>
          </a:p>
          <a:p>
            <a:pPr lvl="1"/>
            <a:r>
              <a:rPr lang="en-US" dirty="0"/>
              <a:t>Increased the difficulty of crossing which gave the cartels a huge and steady source of income from desperate migrants</a:t>
            </a:r>
          </a:p>
          <a:p>
            <a:pPr lvl="1"/>
            <a:r>
              <a:rPr lang="en-US" dirty="0"/>
              <a:t>Made migrants reluctant to leave US at the conclusion of work and so stayed and brought families over too </a:t>
            </a:r>
          </a:p>
        </p:txBody>
      </p:sp>
    </p:spTree>
    <p:extLst>
      <p:ext uri="{BB962C8B-B14F-4D97-AF65-F5344CB8AC3E}">
        <p14:creationId xmlns:p14="http://schemas.microsoft.com/office/powerpoint/2010/main" val="24441440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6558" y="0"/>
            <a:ext cx="5768732" cy="1215309"/>
          </a:xfrm>
        </p:spPr>
        <p:txBody>
          <a:bodyPr/>
          <a:lstStyle/>
          <a:p>
            <a:pPr algn="ctr"/>
            <a:r>
              <a:rPr lang="en-US" sz="8800" b="1" dirty="0"/>
              <a:t>THE WALL</a:t>
            </a:r>
          </a:p>
        </p:txBody>
      </p:sp>
      <p:pic>
        <p:nvPicPr>
          <p:cNvPr id="6" name="Content Placeholder 4"/>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3885" y="1301560"/>
            <a:ext cx="2926080" cy="4309874"/>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80484" y="2271935"/>
            <a:ext cx="2575734" cy="4586064"/>
          </a:xfrm>
          <a:prstGeom prst="rect">
            <a:avLst/>
          </a:prstGeom>
        </p:spPr>
      </p:pic>
      <p:pic>
        <p:nvPicPr>
          <p:cNvPr id="13" name="Picture 12"/>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972797" y="3867543"/>
            <a:ext cx="4766723" cy="2677886"/>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413862" y="419923"/>
            <a:ext cx="5624075" cy="3158727"/>
          </a:xfrm>
          <a:prstGeom prst="rect">
            <a:avLst/>
          </a:prstGeom>
        </p:spPr>
      </p:pic>
    </p:spTree>
    <p:extLst>
      <p:ext uri="{BB962C8B-B14F-4D97-AF65-F5344CB8AC3E}">
        <p14:creationId xmlns:p14="http://schemas.microsoft.com/office/powerpoint/2010/main" val="15715977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 of Barricades on the San Diego Region of Border</a:t>
            </a:r>
          </a:p>
        </p:txBody>
      </p:sp>
      <p:sp>
        <p:nvSpPr>
          <p:cNvPr id="3" name="Content Placeholder 2"/>
          <p:cNvSpPr>
            <a:spLocks noGrp="1"/>
          </p:cNvSpPr>
          <p:nvPr>
            <p:ph idx="1"/>
          </p:nvPr>
        </p:nvSpPr>
        <p:spPr>
          <a:xfrm>
            <a:off x="646111" y="2049191"/>
            <a:ext cx="10734651" cy="4547552"/>
          </a:xfrm>
        </p:spPr>
        <p:txBody>
          <a:bodyPr>
            <a:normAutofit/>
          </a:bodyPr>
          <a:lstStyle/>
          <a:p>
            <a:r>
              <a:rPr lang="en-US" dirty="0"/>
              <a:t>Until 1993, there was some poorly maintained chain link fencing here and there along the border</a:t>
            </a:r>
          </a:p>
          <a:p>
            <a:r>
              <a:rPr lang="en-US" dirty="0"/>
              <a:t>1993: Fencing from surplus DOD landing mats installed starting in the Pacific Ocean</a:t>
            </a:r>
          </a:p>
          <a:p>
            <a:pPr lvl="1"/>
            <a:r>
              <a:rPr lang="en-US" sz="2000" dirty="0"/>
              <a:t>Operation Hold the Line in El Paso led to 70% drop in crossings and large drop in crime there</a:t>
            </a:r>
          </a:p>
          <a:p>
            <a:r>
              <a:rPr lang="en-US" dirty="0"/>
              <a:t>1994: Political climate became hostile to immigration</a:t>
            </a:r>
          </a:p>
          <a:p>
            <a:pPr lvl="1"/>
            <a:r>
              <a:rPr lang="en-US" sz="2000" dirty="0"/>
              <a:t>Operation Gatekeeper and policy of “prevention through deterrence” implanted in San Diego region</a:t>
            </a:r>
          </a:p>
          <a:p>
            <a:r>
              <a:rPr lang="en-US" dirty="0"/>
              <a:t>2006: GWB signs Secure Fence Act authorizing 700 miles of fencing </a:t>
            </a:r>
          </a:p>
          <a:p>
            <a:pPr lvl="1"/>
            <a:r>
              <a:rPr lang="en-US" sz="2000" dirty="0"/>
              <a:t>Also included funding for technological enhancements</a:t>
            </a:r>
          </a:p>
        </p:txBody>
      </p:sp>
    </p:spTree>
    <p:extLst>
      <p:ext uri="{BB962C8B-B14F-4D97-AF65-F5344CB8AC3E}">
        <p14:creationId xmlns:p14="http://schemas.microsoft.com/office/powerpoint/2010/main" val="27666496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2" y="452718"/>
            <a:ext cx="8719958" cy="947057"/>
          </a:xfrm>
        </p:spPr>
        <p:txBody>
          <a:bodyPr/>
          <a:lstStyle/>
          <a:p>
            <a:r>
              <a:rPr lang="en-US" sz="4800" dirty="0"/>
              <a:t>Cost of Barricades </a:t>
            </a:r>
          </a:p>
        </p:txBody>
      </p:sp>
      <p:sp>
        <p:nvSpPr>
          <p:cNvPr id="3" name="Content Placeholder 2"/>
          <p:cNvSpPr>
            <a:spLocks noGrp="1"/>
          </p:cNvSpPr>
          <p:nvPr>
            <p:ph idx="1"/>
          </p:nvPr>
        </p:nvSpPr>
        <p:spPr>
          <a:xfrm>
            <a:off x="358729" y="1399775"/>
            <a:ext cx="10313820" cy="4883459"/>
          </a:xfrm>
        </p:spPr>
        <p:txBody>
          <a:bodyPr>
            <a:normAutofit/>
          </a:bodyPr>
          <a:lstStyle/>
          <a:p>
            <a:r>
              <a:rPr lang="en-US" sz="2400" dirty="0"/>
              <a:t>As of July 2015, $7 billion had been spent on 653 miles of fencing </a:t>
            </a:r>
          </a:p>
          <a:p>
            <a:r>
              <a:rPr lang="en-US" sz="2400" dirty="0"/>
              <a:t>Estimated cost to maintain that fencing over the next 25 years is $49 billion</a:t>
            </a:r>
          </a:p>
          <a:p>
            <a:pPr lvl="1"/>
            <a:r>
              <a:rPr lang="en-US" sz="2200" dirty="0"/>
              <a:t>Also environmental costs to the barriers</a:t>
            </a:r>
          </a:p>
          <a:p>
            <a:r>
              <a:rPr lang="en-US" sz="2400" dirty="0"/>
              <a:t>Currently, proposed budget for 2018 requests $1.2 billion for wall 60 miles of new wall construction</a:t>
            </a:r>
          </a:p>
          <a:p>
            <a:pPr lvl="1"/>
            <a:r>
              <a:rPr lang="en-US" sz="2400" dirty="0"/>
              <a:t>In the spending bill just passed, got $1.5 billion in new funding for DHS but cannot be used on new wall construction</a:t>
            </a:r>
          </a:p>
          <a:p>
            <a:r>
              <a:rPr lang="en-US" sz="2400" dirty="0"/>
              <a:t>DHS estimates that it will cost $21 billion to build the wall President wants</a:t>
            </a:r>
          </a:p>
        </p:txBody>
      </p:sp>
    </p:spTree>
    <p:extLst>
      <p:ext uri="{BB962C8B-B14F-4D97-AF65-F5344CB8AC3E}">
        <p14:creationId xmlns:p14="http://schemas.microsoft.com/office/powerpoint/2010/main" val="4214028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906" y="178398"/>
            <a:ext cx="9404723" cy="1400530"/>
          </a:xfrm>
        </p:spPr>
        <p:txBody>
          <a:bodyPr/>
          <a:lstStyle/>
          <a:p>
            <a:pPr algn="ctr"/>
            <a:r>
              <a:rPr lang="en-US" sz="6000" dirty="0"/>
              <a:t>Does It Work?</a:t>
            </a:r>
          </a:p>
        </p:txBody>
      </p:sp>
      <p:sp>
        <p:nvSpPr>
          <p:cNvPr id="3" name="Content Placeholder 2"/>
          <p:cNvSpPr>
            <a:spLocks noGrp="1"/>
          </p:cNvSpPr>
          <p:nvPr>
            <p:ph idx="1"/>
          </p:nvPr>
        </p:nvSpPr>
        <p:spPr>
          <a:xfrm>
            <a:off x="274320" y="1005840"/>
            <a:ext cx="9901645" cy="5124993"/>
          </a:xfrm>
        </p:spPr>
        <p:txBody>
          <a:bodyPr>
            <a:normAutofit/>
          </a:bodyPr>
          <a:lstStyle/>
          <a:p>
            <a:r>
              <a:rPr lang="en-US" sz="2800" dirty="0"/>
              <a:t>This continues to be debated…..</a:t>
            </a:r>
          </a:p>
          <a:p>
            <a:endParaRPr lang="en-US" sz="2800" dirty="0"/>
          </a:p>
          <a:p>
            <a:endParaRPr lang="en-US" sz="2800" dirty="0"/>
          </a:p>
        </p:txBody>
      </p:sp>
      <p:graphicFrame>
        <p:nvGraphicFramePr>
          <p:cNvPr id="4" name="Table 3"/>
          <p:cNvGraphicFramePr>
            <a:graphicFrameLocks noGrp="1"/>
          </p:cNvGraphicFramePr>
          <p:nvPr>
            <p:extLst>
              <p:ext uri="{D42A27DB-BD31-4B8C-83A1-F6EECF244321}">
                <p14:modId xmlns:p14="http://schemas.microsoft.com/office/powerpoint/2010/main" val="1106047705"/>
              </p:ext>
            </p:extLst>
          </p:nvPr>
        </p:nvGraphicFramePr>
        <p:xfrm>
          <a:off x="457733" y="1578928"/>
          <a:ext cx="3356889" cy="5120640"/>
        </p:xfrm>
        <a:graphic>
          <a:graphicData uri="http://schemas.openxmlformats.org/drawingml/2006/table">
            <a:tbl>
              <a:tblPr firstRow="1" bandRow="1">
                <a:tableStyleId>{073A0DAA-6AF3-43AB-8588-CEC1D06C72B9}</a:tableStyleId>
              </a:tblPr>
              <a:tblGrid>
                <a:gridCol w="861883">
                  <a:extLst>
                    <a:ext uri="{9D8B030D-6E8A-4147-A177-3AD203B41FA5}">
                      <a16:colId xmlns:a16="http://schemas.microsoft.com/office/drawing/2014/main" val="1765968360"/>
                    </a:ext>
                  </a:extLst>
                </a:gridCol>
                <a:gridCol w="1103247">
                  <a:extLst>
                    <a:ext uri="{9D8B030D-6E8A-4147-A177-3AD203B41FA5}">
                      <a16:colId xmlns:a16="http://schemas.microsoft.com/office/drawing/2014/main" val="2266641105"/>
                    </a:ext>
                  </a:extLst>
                </a:gridCol>
                <a:gridCol w="1391759">
                  <a:extLst>
                    <a:ext uri="{9D8B030D-6E8A-4147-A177-3AD203B41FA5}">
                      <a16:colId xmlns:a16="http://schemas.microsoft.com/office/drawing/2014/main" val="542650155"/>
                    </a:ext>
                  </a:extLst>
                </a:gridCol>
              </a:tblGrid>
              <a:tr h="360769">
                <a:tc>
                  <a:txBody>
                    <a:bodyPr/>
                    <a:lstStyle/>
                    <a:p>
                      <a:r>
                        <a:rPr lang="en-US" dirty="0"/>
                        <a:t>Year</a:t>
                      </a:r>
                    </a:p>
                  </a:txBody>
                  <a:tcPr/>
                </a:tc>
                <a:tc>
                  <a:txBody>
                    <a:bodyPr/>
                    <a:lstStyle/>
                    <a:p>
                      <a:r>
                        <a:rPr lang="en-US" dirty="0"/>
                        <a:t># SD </a:t>
                      </a:r>
                    </a:p>
                  </a:txBody>
                  <a:tcPr/>
                </a:tc>
                <a:tc>
                  <a:txBody>
                    <a:bodyPr/>
                    <a:lstStyle/>
                    <a:p>
                      <a:r>
                        <a:rPr lang="en-US" dirty="0"/>
                        <a:t># SW Total</a:t>
                      </a:r>
                    </a:p>
                  </a:txBody>
                  <a:tcPr/>
                </a:tc>
                <a:extLst>
                  <a:ext uri="{0D108BD9-81ED-4DB2-BD59-A6C34878D82A}">
                    <a16:rowId xmlns:a16="http://schemas.microsoft.com/office/drawing/2014/main" val="1595683508"/>
                  </a:ext>
                </a:extLst>
              </a:tr>
              <a:tr h="360769">
                <a:tc>
                  <a:txBody>
                    <a:bodyPr/>
                    <a:lstStyle/>
                    <a:p>
                      <a:r>
                        <a:rPr lang="en-US" dirty="0"/>
                        <a:t>2016</a:t>
                      </a:r>
                    </a:p>
                  </a:txBody>
                  <a:tcPr/>
                </a:tc>
                <a:tc>
                  <a:txBody>
                    <a:bodyPr/>
                    <a:lstStyle/>
                    <a:p>
                      <a:r>
                        <a:rPr lang="en-US" dirty="0"/>
                        <a:t>31,891</a:t>
                      </a:r>
                    </a:p>
                  </a:txBody>
                  <a:tcPr/>
                </a:tc>
                <a:tc>
                  <a:txBody>
                    <a:bodyPr/>
                    <a:lstStyle/>
                    <a:p>
                      <a:r>
                        <a:rPr lang="en-US" dirty="0"/>
                        <a:t>408,870</a:t>
                      </a:r>
                    </a:p>
                  </a:txBody>
                  <a:tcPr/>
                </a:tc>
                <a:extLst>
                  <a:ext uri="{0D108BD9-81ED-4DB2-BD59-A6C34878D82A}">
                    <a16:rowId xmlns:a16="http://schemas.microsoft.com/office/drawing/2014/main" val="1291290850"/>
                  </a:ext>
                </a:extLst>
              </a:tr>
              <a:tr h="360769">
                <a:tc>
                  <a:txBody>
                    <a:bodyPr/>
                    <a:lstStyle/>
                    <a:p>
                      <a:r>
                        <a:rPr lang="en-US" dirty="0"/>
                        <a:t>2015</a:t>
                      </a:r>
                    </a:p>
                  </a:txBody>
                  <a:tcPr/>
                </a:tc>
                <a:tc>
                  <a:txBody>
                    <a:bodyPr/>
                    <a:lstStyle/>
                    <a:p>
                      <a:r>
                        <a:rPr lang="en-US" dirty="0"/>
                        <a:t>26,290</a:t>
                      </a:r>
                    </a:p>
                  </a:txBody>
                  <a:tcPr/>
                </a:tc>
                <a:tc>
                  <a:txBody>
                    <a:bodyPr/>
                    <a:lstStyle/>
                    <a:p>
                      <a:r>
                        <a:rPr lang="en-US" dirty="0"/>
                        <a:t>331,333</a:t>
                      </a:r>
                    </a:p>
                  </a:txBody>
                  <a:tcPr/>
                </a:tc>
                <a:extLst>
                  <a:ext uri="{0D108BD9-81ED-4DB2-BD59-A6C34878D82A}">
                    <a16:rowId xmlns:a16="http://schemas.microsoft.com/office/drawing/2014/main" val="212535520"/>
                  </a:ext>
                </a:extLst>
              </a:tr>
              <a:tr h="360769">
                <a:tc>
                  <a:txBody>
                    <a:bodyPr/>
                    <a:lstStyle/>
                    <a:p>
                      <a:r>
                        <a:rPr lang="en-US" dirty="0"/>
                        <a:t>2014</a:t>
                      </a:r>
                    </a:p>
                  </a:txBody>
                  <a:tcPr/>
                </a:tc>
                <a:tc>
                  <a:txBody>
                    <a:bodyPr/>
                    <a:lstStyle/>
                    <a:p>
                      <a:r>
                        <a:rPr lang="en-US" dirty="0"/>
                        <a:t>29,911</a:t>
                      </a:r>
                    </a:p>
                  </a:txBody>
                  <a:tcPr/>
                </a:tc>
                <a:tc>
                  <a:txBody>
                    <a:bodyPr/>
                    <a:lstStyle/>
                    <a:p>
                      <a:r>
                        <a:rPr lang="en-US" dirty="0"/>
                        <a:t>479,371</a:t>
                      </a:r>
                    </a:p>
                  </a:txBody>
                  <a:tcPr/>
                </a:tc>
                <a:extLst>
                  <a:ext uri="{0D108BD9-81ED-4DB2-BD59-A6C34878D82A}">
                    <a16:rowId xmlns:a16="http://schemas.microsoft.com/office/drawing/2014/main" val="1905113969"/>
                  </a:ext>
                </a:extLst>
              </a:tr>
              <a:tr h="360769">
                <a:tc>
                  <a:txBody>
                    <a:bodyPr/>
                    <a:lstStyle/>
                    <a:p>
                      <a:r>
                        <a:rPr lang="en-US" dirty="0"/>
                        <a:t>2013</a:t>
                      </a:r>
                    </a:p>
                  </a:txBody>
                  <a:tcPr/>
                </a:tc>
                <a:tc>
                  <a:txBody>
                    <a:bodyPr/>
                    <a:lstStyle/>
                    <a:p>
                      <a:r>
                        <a:rPr lang="en-US" dirty="0"/>
                        <a:t>27,496</a:t>
                      </a:r>
                    </a:p>
                  </a:txBody>
                  <a:tcPr/>
                </a:tc>
                <a:tc>
                  <a:txBody>
                    <a:bodyPr/>
                    <a:lstStyle/>
                    <a:p>
                      <a:r>
                        <a:rPr lang="en-US" dirty="0"/>
                        <a:t>414,397</a:t>
                      </a:r>
                    </a:p>
                  </a:txBody>
                  <a:tcPr/>
                </a:tc>
                <a:extLst>
                  <a:ext uri="{0D108BD9-81ED-4DB2-BD59-A6C34878D82A}">
                    <a16:rowId xmlns:a16="http://schemas.microsoft.com/office/drawing/2014/main" val="2840077460"/>
                  </a:ext>
                </a:extLst>
              </a:tr>
              <a:tr h="360769">
                <a:tc>
                  <a:txBody>
                    <a:bodyPr/>
                    <a:lstStyle/>
                    <a:p>
                      <a:r>
                        <a:rPr lang="en-US" dirty="0"/>
                        <a:t>2012</a:t>
                      </a:r>
                    </a:p>
                  </a:txBody>
                  <a:tcPr/>
                </a:tc>
                <a:tc>
                  <a:txBody>
                    <a:bodyPr/>
                    <a:lstStyle/>
                    <a:p>
                      <a:r>
                        <a:rPr lang="en-US" dirty="0"/>
                        <a:t>28,461</a:t>
                      </a:r>
                    </a:p>
                  </a:txBody>
                  <a:tcPr/>
                </a:tc>
                <a:tc>
                  <a:txBody>
                    <a:bodyPr/>
                    <a:lstStyle/>
                    <a:p>
                      <a:r>
                        <a:rPr lang="en-US" dirty="0"/>
                        <a:t>356,873</a:t>
                      </a:r>
                    </a:p>
                  </a:txBody>
                  <a:tcPr/>
                </a:tc>
                <a:extLst>
                  <a:ext uri="{0D108BD9-81ED-4DB2-BD59-A6C34878D82A}">
                    <a16:rowId xmlns:a16="http://schemas.microsoft.com/office/drawing/2014/main" val="2569550878"/>
                  </a:ext>
                </a:extLst>
              </a:tr>
              <a:tr h="360769">
                <a:tc>
                  <a:txBody>
                    <a:bodyPr/>
                    <a:lstStyle/>
                    <a:p>
                      <a:r>
                        <a:rPr lang="en-US" dirty="0"/>
                        <a:t>2011</a:t>
                      </a:r>
                    </a:p>
                  </a:txBody>
                  <a:tcPr/>
                </a:tc>
                <a:tc>
                  <a:txBody>
                    <a:bodyPr/>
                    <a:lstStyle/>
                    <a:p>
                      <a:r>
                        <a:rPr lang="en-US" dirty="0"/>
                        <a:t>42,447</a:t>
                      </a:r>
                    </a:p>
                  </a:txBody>
                  <a:tcPr/>
                </a:tc>
                <a:tc>
                  <a:txBody>
                    <a:bodyPr/>
                    <a:lstStyle/>
                    <a:p>
                      <a:r>
                        <a:rPr lang="en-US" dirty="0"/>
                        <a:t>327,577</a:t>
                      </a:r>
                    </a:p>
                  </a:txBody>
                  <a:tcPr/>
                </a:tc>
                <a:extLst>
                  <a:ext uri="{0D108BD9-81ED-4DB2-BD59-A6C34878D82A}">
                    <a16:rowId xmlns:a16="http://schemas.microsoft.com/office/drawing/2014/main" val="3408356712"/>
                  </a:ext>
                </a:extLst>
              </a:tr>
              <a:tr h="360769">
                <a:tc>
                  <a:txBody>
                    <a:bodyPr/>
                    <a:lstStyle/>
                    <a:p>
                      <a:r>
                        <a:rPr lang="en-US" dirty="0"/>
                        <a:t>2010</a:t>
                      </a:r>
                    </a:p>
                  </a:txBody>
                  <a:tcPr/>
                </a:tc>
                <a:tc>
                  <a:txBody>
                    <a:bodyPr/>
                    <a:lstStyle/>
                    <a:p>
                      <a:r>
                        <a:rPr lang="en-US" dirty="0"/>
                        <a:t>68,565</a:t>
                      </a:r>
                    </a:p>
                  </a:txBody>
                  <a:tcPr/>
                </a:tc>
                <a:tc>
                  <a:txBody>
                    <a:bodyPr/>
                    <a:lstStyle/>
                    <a:p>
                      <a:r>
                        <a:rPr lang="en-US" dirty="0"/>
                        <a:t>447,731</a:t>
                      </a:r>
                    </a:p>
                  </a:txBody>
                  <a:tcPr/>
                </a:tc>
                <a:extLst>
                  <a:ext uri="{0D108BD9-81ED-4DB2-BD59-A6C34878D82A}">
                    <a16:rowId xmlns:a16="http://schemas.microsoft.com/office/drawing/2014/main" val="351867026"/>
                  </a:ext>
                </a:extLst>
              </a:tr>
              <a:tr h="360769">
                <a:tc>
                  <a:txBody>
                    <a:bodyPr/>
                    <a:lstStyle/>
                    <a:p>
                      <a:r>
                        <a:rPr lang="en-US" dirty="0"/>
                        <a:t>2009</a:t>
                      </a:r>
                    </a:p>
                  </a:txBody>
                  <a:tcPr/>
                </a:tc>
                <a:tc>
                  <a:txBody>
                    <a:bodyPr/>
                    <a:lstStyle/>
                    <a:p>
                      <a:r>
                        <a:rPr lang="en-US" dirty="0"/>
                        <a:t>118,721</a:t>
                      </a:r>
                    </a:p>
                  </a:txBody>
                  <a:tcPr/>
                </a:tc>
                <a:tc>
                  <a:txBody>
                    <a:bodyPr/>
                    <a:lstStyle/>
                    <a:p>
                      <a:r>
                        <a:rPr lang="en-US" dirty="0"/>
                        <a:t>540,865</a:t>
                      </a:r>
                    </a:p>
                  </a:txBody>
                  <a:tcPr/>
                </a:tc>
                <a:extLst>
                  <a:ext uri="{0D108BD9-81ED-4DB2-BD59-A6C34878D82A}">
                    <a16:rowId xmlns:a16="http://schemas.microsoft.com/office/drawing/2014/main" val="715454268"/>
                  </a:ext>
                </a:extLst>
              </a:tr>
              <a:tr h="360769">
                <a:tc>
                  <a:txBody>
                    <a:bodyPr/>
                    <a:lstStyle/>
                    <a:p>
                      <a:r>
                        <a:rPr lang="en-US" b="1" dirty="0"/>
                        <a:t>2008</a:t>
                      </a:r>
                    </a:p>
                  </a:txBody>
                  <a:tcPr/>
                </a:tc>
                <a:tc>
                  <a:txBody>
                    <a:bodyPr/>
                    <a:lstStyle/>
                    <a:p>
                      <a:r>
                        <a:rPr lang="en-US" b="1" dirty="0"/>
                        <a:t>162,390</a:t>
                      </a:r>
                    </a:p>
                  </a:txBody>
                  <a:tcPr/>
                </a:tc>
                <a:tc>
                  <a:txBody>
                    <a:bodyPr/>
                    <a:lstStyle/>
                    <a:p>
                      <a:r>
                        <a:rPr lang="en-US" b="1" dirty="0"/>
                        <a:t>705,005</a:t>
                      </a:r>
                    </a:p>
                  </a:txBody>
                  <a:tcPr/>
                </a:tc>
                <a:extLst>
                  <a:ext uri="{0D108BD9-81ED-4DB2-BD59-A6C34878D82A}">
                    <a16:rowId xmlns:a16="http://schemas.microsoft.com/office/drawing/2014/main" val="55811742"/>
                  </a:ext>
                </a:extLst>
              </a:tr>
              <a:tr h="360769">
                <a:tc>
                  <a:txBody>
                    <a:bodyPr/>
                    <a:lstStyle/>
                    <a:p>
                      <a:r>
                        <a:rPr lang="en-US" dirty="0"/>
                        <a:t>2007</a:t>
                      </a:r>
                    </a:p>
                  </a:txBody>
                  <a:tcPr/>
                </a:tc>
                <a:tc>
                  <a:txBody>
                    <a:bodyPr/>
                    <a:lstStyle/>
                    <a:p>
                      <a:r>
                        <a:rPr lang="en-US" dirty="0"/>
                        <a:t>152,460</a:t>
                      </a:r>
                    </a:p>
                  </a:txBody>
                  <a:tcPr/>
                </a:tc>
                <a:tc>
                  <a:txBody>
                    <a:bodyPr/>
                    <a:lstStyle/>
                    <a:p>
                      <a:r>
                        <a:rPr lang="en-US" dirty="0"/>
                        <a:t>858,638</a:t>
                      </a:r>
                    </a:p>
                  </a:txBody>
                  <a:tcPr/>
                </a:tc>
                <a:extLst>
                  <a:ext uri="{0D108BD9-81ED-4DB2-BD59-A6C34878D82A}">
                    <a16:rowId xmlns:a16="http://schemas.microsoft.com/office/drawing/2014/main" val="3888490327"/>
                  </a:ext>
                </a:extLst>
              </a:tr>
              <a:tr h="360769">
                <a:tc>
                  <a:txBody>
                    <a:bodyPr/>
                    <a:lstStyle/>
                    <a:p>
                      <a:r>
                        <a:rPr lang="en-US" dirty="0"/>
                        <a:t>2006</a:t>
                      </a:r>
                    </a:p>
                  </a:txBody>
                  <a:tcPr/>
                </a:tc>
                <a:tc>
                  <a:txBody>
                    <a:bodyPr/>
                    <a:lstStyle/>
                    <a:p>
                      <a:r>
                        <a:rPr lang="en-US" dirty="0"/>
                        <a:t>142,104</a:t>
                      </a:r>
                    </a:p>
                  </a:txBody>
                  <a:tcPr/>
                </a:tc>
                <a:tc>
                  <a:txBody>
                    <a:bodyPr/>
                    <a:lstStyle/>
                    <a:p>
                      <a:r>
                        <a:rPr lang="en-US" dirty="0"/>
                        <a:t>1,071,972</a:t>
                      </a:r>
                    </a:p>
                  </a:txBody>
                  <a:tcPr/>
                </a:tc>
                <a:extLst>
                  <a:ext uri="{0D108BD9-81ED-4DB2-BD59-A6C34878D82A}">
                    <a16:rowId xmlns:a16="http://schemas.microsoft.com/office/drawing/2014/main" val="257602849"/>
                  </a:ext>
                </a:extLst>
              </a:tr>
              <a:tr h="360769">
                <a:tc>
                  <a:txBody>
                    <a:bodyPr/>
                    <a:lstStyle/>
                    <a:p>
                      <a:r>
                        <a:rPr lang="en-US" dirty="0"/>
                        <a:t>2005</a:t>
                      </a:r>
                    </a:p>
                  </a:txBody>
                  <a:tcPr/>
                </a:tc>
                <a:tc>
                  <a:txBody>
                    <a:bodyPr/>
                    <a:lstStyle/>
                    <a:p>
                      <a:r>
                        <a:rPr lang="en-US" dirty="0"/>
                        <a:t>126,904</a:t>
                      </a:r>
                    </a:p>
                  </a:txBody>
                  <a:tcPr/>
                </a:tc>
                <a:tc>
                  <a:txBody>
                    <a:bodyPr/>
                    <a:lstStyle/>
                    <a:p>
                      <a:r>
                        <a:rPr lang="en-US" dirty="0"/>
                        <a:t>1,171,396</a:t>
                      </a:r>
                    </a:p>
                  </a:txBody>
                  <a:tcPr/>
                </a:tc>
                <a:extLst>
                  <a:ext uri="{0D108BD9-81ED-4DB2-BD59-A6C34878D82A}">
                    <a16:rowId xmlns:a16="http://schemas.microsoft.com/office/drawing/2014/main" val="1960439732"/>
                  </a:ext>
                </a:extLst>
              </a:tr>
              <a:tr h="360769">
                <a:tc>
                  <a:txBody>
                    <a:bodyPr/>
                    <a:lstStyle/>
                    <a:p>
                      <a:r>
                        <a:rPr lang="en-US" dirty="0"/>
                        <a:t>2004</a:t>
                      </a:r>
                    </a:p>
                  </a:txBody>
                  <a:tcPr/>
                </a:tc>
                <a:tc>
                  <a:txBody>
                    <a:bodyPr/>
                    <a:lstStyle/>
                    <a:p>
                      <a:r>
                        <a:rPr lang="en-US" dirty="0"/>
                        <a:t>138,608</a:t>
                      </a:r>
                    </a:p>
                  </a:txBody>
                  <a:tcPr/>
                </a:tc>
                <a:tc>
                  <a:txBody>
                    <a:bodyPr/>
                    <a:lstStyle/>
                    <a:p>
                      <a:r>
                        <a:rPr lang="en-US" dirty="0"/>
                        <a:t>1,139,282</a:t>
                      </a:r>
                    </a:p>
                  </a:txBody>
                  <a:tcPr/>
                </a:tc>
                <a:extLst>
                  <a:ext uri="{0D108BD9-81ED-4DB2-BD59-A6C34878D82A}">
                    <a16:rowId xmlns:a16="http://schemas.microsoft.com/office/drawing/2014/main" val="3914757903"/>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830691968"/>
              </p:ext>
            </p:extLst>
          </p:nvPr>
        </p:nvGraphicFramePr>
        <p:xfrm>
          <a:off x="4297946" y="1578928"/>
          <a:ext cx="3356889" cy="5120639"/>
        </p:xfrm>
        <a:graphic>
          <a:graphicData uri="http://schemas.openxmlformats.org/drawingml/2006/table">
            <a:tbl>
              <a:tblPr firstRow="1" bandRow="1">
                <a:tableStyleId>{073A0DAA-6AF3-43AB-8588-CEC1D06C72B9}</a:tableStyleId>
              </a:tblPr>
              <a:tblGrid>
                <a:gridCol w="848820">
                  <a:extLst>
                    <a:ext uri="{9D8B030D-6E8A-4147-A177-3AD203B41FA5}">
                      <a16:colId xmlns:a16="http://schemas.microsoft.com/office/drawing/2014/main" val="4053866254"/>
                    </a:ext>
                  </a:extLst>
                </a:gridCol>
                <a:gridCol w="1120797">
                  <a:extLst>
                    <a:ext uri="{9D8B030D-6E8A-4147-A177-3AD203B41FA5}">
                      <a16:colId xmlns:a16="http://schemas.microsoft.com/office/drawing/2014/main" val="1958030289"/>
                    </a:ext>
                  </a:extLst>
                </a:gridCol>
                <a:gridCol w="1387272">
                  <a:extLst>
                    <a:ext uri="{9D8B030D-6E8A-4147-A177-3AD203B41FA5}">
                      <a16:colId xmlns:a16="http://schemas.microsoft.com/office/drawing/2014/main" val="738011667"/>
                    </a:ext>
                  </a:extLst>
                </a:gridCol>
              </a:tblGrid>
              <a:tr h="393520">
                <a:tc>
                  <a:txBody>
                    <a:bodyPr/>
                    <a:lstStyle/>
                    <a:p>
                      <a:r>
                        <a:rPr lang="en-US" dirty="0"/>
                        <a:t>Year</a:t>
                      </a:r>
                    </a:p>
                  </a:txBody>
                  <a:tcPr/>
                </a:tc>
                <a:tc>
                  <a:txBody>
                    <a:bodyPr/>
                    <a:lstStyle/>
                    <a:p>
                      <a:r>
                        <a:rPr lang="en-US" dirty="0"/>
                        <a:t># SD</a:t>
                      </a:r>
                    </a:p>
                  </a:txBody>
                  <a:tcPr/>
                </a:tc>
                <a:tc>
                  <a:txBody>
                    <a:bodyPr/>
                    <a:lstStyle/>
                    <a:p>
                      <a:r>
                        <a:rPr lang="en-US" dirty="0"/>
                        <a:t># SW Total</a:t>
                      </a:r>
                    </a:p>
                  </a:txBody>
                  <a:tcPr/>
                </a:tc>
                <a:extLst>
                  <a:ext uri="{0D108BD9-81ED-4DB2-BD59-A6C34878D82A}">
                    <a16:rowId xmlns:a16="http://schemas.microsoft.com/office/drawing/2014/main" val="1915619741"/>
                  </a:ext>
                </a:extLst>
              </a:tr>
              <a:tr h="398399">
                <a:tc>
                  <a:txBody>
                    <a:bodyPr/>
                    <a:lstStyle/>
                    <a:p>
                      <a:r>
                        <a:rPr lang="en-US" dirty="0"/>
                        <a:t>2003</a:t>
                      </a:r>
                    </a:p>
                  </a:txBody>
                  <a:tcPr/>
                </a:tc>
                <a:tc>
                  <a:txBody>
                    <a:bodyPr/>
                    <a:lstStyle/>
                    <a:p>
                      <a:r>
                        <a:rPr lang="en-US" dirty="0"/>
                        <a:t>111,515</a:t>
                      </a:r>
                    </a:p>
                  </a:txBody>
                  <a:tcPr/>
                </a:tc>
                <a:tc>
                  <a:txBody>
                    <a:bodyPr/>
                    <a:lstStyle/>
                    <a:p>
                      <a:r>
                        <a:rPr lang="en-US" dirty="0"/>
                        <a:t>905,065</a:t>
                      </a:r>
                    </a:p>
                  </a:txBody>
                  <a:tcPr/>
                </a:tc>
                <a:extLst>
                  <a:ext uri="{0D108BD9-81ED-4DB2-BD59-A6C34878D82A}">
                    <a16:rowId xmlns:a16="http://schemas.microsoft.com/office/drawing/2014/main" val="2742173118"/>
                  </a:ext>
                </a:extLst>
              </a:tr>
              <a:tr h="393520">
                <a:tc>
                  <a:txBody>
                    <a:bodyPr/>
                    <a:lstStyle/>
                    <a:p>
                      <a:r>
                        <a:rPr lang="en-US" dirty="0"/>
                        <a:t>2002</a:t>
                      </a:r>
                    </a:p>
                  </a:txBody>
                  <a:tcPr/>
                </a:tc>
                <a:tc>
                  <a:txBody>
                    <a:bodyPr/>
                    <a:lstStyle/>
                    <a:p>
                      <a:r>
                        <a:rPr lang="en-US" dirty="0"/>
                        <a:t>100,681</a:t>
                      </a:r>
                    </a:p>
                  </a:txBody>
                  <a:tcPr/>
                </a:tc>
                <a:tc>
                  <a:txBody>
                    <a:bodyPr/>
                    <a:lstStyle/>
                    <a:p>
                      <a:r>
                        <a:rPr lang="en-US" dirty="0"/>
                        <a:t>929,809</a:t>
                      </a:r>
                    </a:p>
                  </a:txBody>
                  <a:tcPr/>
                </a:tc>
                <a:extLst>
                  <a:ext uri="{0D108BD9-81ED-4DB2-BD59-A6C34878D82A}">
                    <a16:rowId xmlns:a16="http://schemas.microsoft.com/office/drawing/2014/main" val="3019275217"/>
                  </a:ext>
                </a:extLst>
              </a:tr>
              <a:tr h="393520">
                <a:tc>
                  <a:txBody>
                    <a:bodyPr/>
                    <a:lstStyle/>
                    <a:p>
                      <a:r>
                        <a:rPr lang="en-US" dirty="0"/>
                        <a:t>2001</a:t>
                      </a:r>
                    </a:p>
                  </a:txBody>
                  <a:tcPr/>
                </a:tc>
                <a:tc>
                  <a:txBody>
                    <a:bodyPr/>
                    <a:lstStyle/>
                    <a:p>
                      <a:r>
                        <a:rPr lang="en-US" dirty="0"/>
                        <a:t>110,075</a:t>
                      </a:r>
                    </a:p>
                  </a:txBody>
                  <a:tcPr/>
                </a:tc>
                <a:tc>
                  <a:txBody>
                    <a:bodyPr/>
                    <a:lstStyle/>
                    <a:p>
                      <a:r>
                        <a:rPr lang="en-US" dirty="0"/>
                        <a:t>1,235,718</a:t>
                      </a:r>
                    </a:p>
                  </a:txBody>
                  <a:tcPr/>
                </a:tc>
                <a:extLst>
                  <a:ext uri="{0D108BD9-81ED-4DB2-BD59-A6C34878D82A}">
                    <a16:rowId xmlns:a16="http://schemas.microsoft.com/office/drawing/2014/main" val="1813305887"/>
                  </a:ext>
                </a:extLst>
              </a:tr>
              <a:tr h="393520">
                <a:tc>
                  <a:txBody>
                    <a:bodyPr/>
                    <a:lstStyle/>
                    <a:p>
                      <a:r>
                        <a:rPr lang="en-US" dirty="0"/>
                        <a:t>2000</a:t>
                      </a:r>
                    </a:p>
                  </a:txBody>
                  <a:tcPr/>
                </a:tc>
                <a:tc>
                  <a:txBody>
                    <a:bodyPr/>
                    <a:lstStyle/>
                    <a:p>
                      <a:r>
                        <a:rPr lang="en-US" dirty="0"/>
                        <a:t>151,681</a:t>
                      </a:r>
                    </a:p>
                  </a:txBody>
                  <a:tcPr/>
                </a:tc>
                <a:tc>
                  <a:txBody>
                    <a:bodyPr/>
                    <a:lstStyle/>
                    <a:p>
                      <a:r>
                        <a:rPr lang="en-US" dirty="0"/>
                        <a:t>1,643,679</a:t>
                      </a:r>
                    </a:p>
                  </a:txBody>
                  <a:tcPr/>
                </a:tc>
                <a:extLst>
                  <a:ext uri="{0D108BD9-81ED-4DB2-BD59-A6C34878D82A}">
                    <a16:rowId xmlns:a16="http://schemas.microsoft.com/office/drawing/2014/main" val="2757616521"/>
                  </a:ext>
                </a:extLst>
              </a:tr>
              <a:tr h="393520">
                <a:tc>
                  <a:txBody>
                    <a:bodyPr/>
                    <a:lstStyle/>
                    <a:p>
                      <a:r>
                        <a:rPr lang="en-US" dirty="0"/>
                        <a:t>1999</a:t>
                      </a:r>
                    </a:p>
                  </a:txBody>
                  <a:tcPr/>
                </a:tc>
                <a:tc>
                  <a:txBody>
                    <a:bodyPr/>
                    <a:lstStyle/>
                    <a:p>
                      <a:r>
                        <a:rPr lang="en-US" dirty="0"/>
                        <a:t>182,267</a:t>
                      </a:r>
                    </a:p>
                  </a:txBody>
                  <a:tcPr/>
                </a:tc>
                <a:tc>
                  <a:txBody>
                    <a:bodyPr/>
                    <a:lstStyle/>
                    <a:p>
                      <a:r>
                        <a:rPr lang="en-US" dirty="0"/>
                        <a:t>1,537,000</a:t>
                      </a:r>
                    </a:p>
                  </a:txBody>
                  <a:tcPr/>
                </a:tc>
                <a:extLst>
                  <a:ext uri="{0D108BD9-81ED-4DB2-BD59-A6C34878D82A}">
                    <a16:rowId xmlns:a16="http://schemas.microsoft.com/office/drawing/2014/main" val="777935659"/>
                  </a:ext>
                </a:extLst>
              </a:tr>
              <a:tr h="393520">
                <a:tc>
                  <a:txBody>
                    <a:bodyPr/>
                    <a:lstStyle/>
                    <a:p>
                      <a:r>
                        <a:rPr lang="en-US" dirty="0"/>
                        <a:t>1998</a:t>
                      </a:r>
                    </a:p>
                  </a:txBody>
                  <a:tcPr/>
                </a:tc>
                <a:tc>
                  <a:txBody>
                    <a:bodyPr/>
                    <a:lstStyle/>
                    <a:p>
                      <a:r>
                        <a:rPr lang="en-US" dirty="0"/>
                        <a:t>248,092</a:t>
                      </a:r>
                    </a:p>
                  </a:txBody>
                  <a:tcPr/>
                </a:tc>
                <a:tc>
                  <a:txBody>
                    <a:bodyPr/>
                    <a:lstStyle/>
                    <a:p>
                      <a:r>
                        <a:rPr lang="en-US" dirty="0"/>
                        <a:t>1,516,680</a:t>
                      </a:r>
                    </a:p>
                  </a:txBody>
                  <a:tcPr/>
                </a:tc>
                <a:extLst>
                  <a:ext uri="{0D108BD9-81ED-4DB2-BD59-A6C34878D82A}">
                    <a16:rowId xmlns:a16="http://schemas.microsoft.com/office/drawing/2014/main" val="2656483073"/>
                  </a:ext>
                </a:extLst>
              </a:tr>
              <a:tr h="393520">
                <a:tc>
                  <a:txBody>
                    <a:bodyPr/>
                    <a:lstStyle/>
                    <a:p>
                      <a:r>
                        <a:rPr lang="en-US" dirty="0"/>
                        <a:t>1997</a:t>
                      </a:r>
                    </a:p>
                  </a:txBody>
                  <a:tcPr/>
                </a:tc>
                <a:tc>
                  <a:txBody>
                    <a:bodyPr/>
                    <a:lstStyle/>
                    <a:p>
                      <a:r>
                        <a:rPr lang="en-US" dirty="0"/>
                        <a:t>283,889</a:t>
                      </a:r>
                    </a:p>
                  </a:txBody>
                  <a:tcPr/>
                </a:tc>
                <a:tc>
                  <a:txBody>
                    <a:bodyPr/>
                    <a:lstStyle/>
                    <a:p>
                      <a:r>
                        <a:rPr lang="en-US" dirty="0"/>
                        <a:t>1,368,707</a:t>
                      </a:r>
                    </a:p>
                  </a:txBody>
                  <a:tcPr/>
                </a:tc>
                <a:extLst>
                  <a:ext uri="{0D108BD9-81ED-4DB2-BD59-A6C34878D82A}">
                    <a16:rowId xmlns:a16="http://schemas.microsoft.com/office/drawing/2014/main" val="2511983455"/>
                  </a:ext>
                </a:extLst>
              </a:tr>
              <a:tr h="393520">
                <a:tc>
                  <a:txBody>
                    <a:bodyPr/>
                    <a:lstStyle/>
                    <a:p>
                      <a:r>
                        <a:rPr lang="en-US" dirty="0"/>
                        <a:t>1996</a:t>
                      </a:r>
                    </a:p>
                  </a:txBody>
                  <a:tcPr/>
                </a:tc>
                <a:tc>
                  <a:txBody>
                    <a:bodyPr/>
                    <a:lstStyle/>
                    <a:p>
                      <a:r>
                        <a:rPr lang="en-US" dirty="0"/>
                        <a:t>483,815</a:t>
                      </a:r>
                    </a:p>
                  </a:txBody>
                  <a:tcPr/>
                </a:tc>
                <a:tc>
                  <a:txBody>
                    <a:bodyPr/>
                    <a:lstStyle/>
                    <a:p>
                      <a:r>
                        <a:rPr lang="en-US" dirty="0"/>
                        <a:t>1,507,020</a:t>
                      </a:r>
                    </a:p>
                  </a:txBody>
                  <a:tcPr/>
                </a:tc>
                <a:extLst>
                  <a:ext uri="{0D108BD9-81ED-4DB2-BD59-A6C34878D82A}">
                    <a16:rowId xmlns:a16="http://schemas.microsoft.com/office/drawing/2014/main" val="3956552908"/>
                  </a:ext>
                </a:extLst>
              </a:tr>
              <a:tr h="393520">
                <a:tc>
                  <a:txBody>
                    <a:bodyPr/>
                    <a:lstStyle/>
                    <a:p>
                      <a:r>
                        <a:rPr lang="en-US" dirty="0"/>
                        <a:t>1995</a:t>
                      </a:r>
                    </a:p>
                  </a:txBody>
                  <a:tcPr/>
                </a:tc>
                <a:tc>
                  <a:txBody>
                    <a:bodyPr/>
                    <a:lstStyle/>
                    <a:p>
                      <a:r>
                        <a:rPr lang="en-US" dirty="0"/>
                        <a:t>524,231</a:t>
                      </a:r>
                    </a:p>
                  </a:txBody>
                  <a:tcPr/>
                </a:tc>
                <a:tc>
                  <a:txBody>
                    <a:bodyPr/>
                    <a:lstStyle/>
                    <a:p>
                      <a:r>
                        <a:rPr lang="en-US" dirty="0"/>
                        <a:t>1,271,390</a:t>
                      </a:r>
                    </a:p>
                  </a:txBody>
                  <a:tcPr/>
                </a:tc>
                <a:extLst>
                  <a:ext uri="{0D108BD9-81ED-4DB2-BD59-A6C34878D82A}">
                    <a16:rowId xmlns:a16="http://schemas.microsoft.com/office/drawing/2014/main" val="42280539"/>
                  </a:ext>
                </a:extLst>
              </a:tr>
              <a:tr h="393520">
                <a:tc>
                  <a:txBody>
                    <a:bodyPr/>
                    <a:lstStyle/>
                    <a:p>
                      <a:r>
                        <a:rPr lang="en-US" b="1" dirty="0"/>
                        <a:t>1994</a:t>
                      </a:r>
                    </a:p>
                  </a:txBody>
                  <a:tcPr/>
                </a:tc>
                <a:tc>
                  <a:txBody>
                    <a:bodyPr/>
                    <a:lstStyle/>
                    <a:p>
                      <a:r>
                        <a:rPr lang="en-US" b="1" dirty="0"/>
                        <a:t>450,152</a:t>
                      </a:r>
                    </a:p>
                  </a:txBody>
                  <a:tcPr/>
                </a:tc>
                <a:tc>
                  <a:txBody>
                    <a:bodyPr/>
                    <a:lstStyle/>
                    <a:p>
                      <a:r>
                        <a:rPr lang="en-US" b="1" dirty="0"/>
                        <a:t>979,101</a:t>
                      </a:r>
                    </a:p>
                  </a:txBody>
                  <a:tcPr/>
                </a:tc>
                <a:extLst>
                  <a:ext uri="{0D108BD9-81ED-4DB2-BD59-A6C34878D82A}">
                    <a16:rowId xmlns:a16="http://schemas.microsoft.com/office/drawing/2014/main" val="2118034824"/>
                  </a:ext>
                </a:extLst>
              </a:tr>
              <a:tr h="393520">
                <a:tc>
                  <a:txBody>
                    <a:bodyPr/>
                    <a:lstStyle/>
                    <a:p>
                      <a:r>
                        <a:rPr lang="en-US" dirty="0"/>
                        <a:t>1993</a:t>
                      </a:r>
                    </a:p>
                  </a:txBody>
                  <a:tcPr/>
                </a:tc>
                <a:tc>
                  <a:txBody>
                    <a:bodyPr/>
                    <a:lstStyle/>
                    <a:p>
                      <a:r>
                        <a:rPr lang="en-US" dirty="0"/>
                        <a:t>531,689</a:t>
                      </a:r>
                    </a:p>
                  </a:txBody>
                  <a:tcPr/>
                </a:tc>
                <a:tc>
                  <a:txBody>
                    <a:bodyPr/>
                    <a:lstStyle/>
                    <a:p>
                      <a:r>
                        <a:rPr lang="en-US" dirty="0"/>
                        <a:t>1,212,886</a:t>
                      </a:r>
                    </a:p>
                  </a:txBody>
                  <a:tcPr/>
                </a:tc>
                <a:extLst>
                  <a:ext uri="{0D108BD9-81ED-4DB2-BD59-A6C34878D82A}">
                    <a16:rowId xmlns:a16="http://schemas.microsoft.com/office/drawing/2014/main" val="2513911297"/>
                  </a:ext>
                </a:extLst>
              </a:tr>
              <a:tr h="393520">
                <a:tc>
                  <a:txBody>
                    <a:bodyPr/>
                    <a:lstStyle/>
                    <a:p>
                      <a:r>
                        <a:rPr lang="en-US" dirty="0"/>
                        <a:t>1992</a:t>
                      </a:r>
                    </a:p>
                  </a:txBody>
                  <a:tcPr/>
                </a:tc>
                <a:tc>
                  <a:txBody>
                    <a:bodyPr/>
                    <a:lstStyle/>
                    <a:p>
                      <a:r>
                        <a:rPr lang="en-US" dirty="0"/>
                        <a:t>565,581</a:t>
                      </a:r>
                    </a:p>
                  </a:txBody>
                  <a:tcPr/>
                </a:tc>
                <a:tc>
                  <a:txBody>
                    <a:bodyPr/>
                    <a:lstStyle/>
                    <a:p>
                      <a:r>
                        <a:rPr lang="en-US" dirty="0"/>
                        <a:t>1,145,574</a:t>
                      </a:r>
                    </a:p>
                  </a:txBody>
                  <a:tcPr/>
                </a:tc>
                <a:extLst>
                  <a:ext uri="{0D108BD9-81ED-4DB2-BD59-A6C34878D82A}">
                    <a16:rowId xmlns:a16="http://schemas.microsoft.com/office/drawing/2014/main" val="1498783270"/>
                  </a:ext>
                </a:extLst>
              </a:tr>
            </a:tbl>
          </a:graphicData>
        </a:graphic>
      </p:graphicFrame>
      <p:sp>
        <p:nvSpPr>
          <p:cNvPr id="6" name="TextBox 5"/>
          <p:cNvSpPr txBox="1"/>
          <p:nvPr/>
        </p:nvSpPr>
        <p:spPr>
          <a:xfrm>
            <a:off x="8386354" y="1789611"/>
            <a:ext cx="3239589" cy="3539430"/>
          </a:xfrm>
          <a:prstGeom prst="rect">
            <a:avLst/>
          </a:prstGeom>
          <a:noFill/>
        </p:spPr>
        <p:txBody>
          <a:bodyPr wrap="square" rtlCol="0">
            <a:spAutoFit/>
          </a:bodyPr>
          <a:lstStyle/>
          <a:p>
            <a:pPr algn="ctr"/>
            <a:r>
              <a:rPr lang="en-US" sz="2800" dirty="0"/>
              <a:t>Meanwhile, deaths of migrants trying to cross as a percentage of total crossings has gone up since 1994.</a:t>
            </a:r>
          </a:p>
        </p:txBody>
      </p:sp>
      <p:sp>
        <p:nvSpPr>
          <p:cNvPr id="7" name="TextBox 6"/>
          <p:cNvSpPr txBox="1"/>
          <p:nvPr/>
        </p:nvSpPr>
        <p:spPr>
          <a:xfrm>
            <a:off x="8242663" y="5590903"/>
            <a:ext cx="3566160" cy="1138773"/>
          </a:xfrm>
          <a:prstGeom prst="rect">
            <a:avLst/>
          </a:prstGeom>
          <a:noFill/>
        </p:spPr>
        <p:txBody>
          <a:bodyPr wrap="square" rtlCol="0">
            <a:spAutoFit/>
          </a:bodyPr>
          <a:lstStyle/>
          <a:p>
            <a:r>
              <a:rPr lang="en-US" b="1" dirty="0"/>
              <a:t>SW</a:t>
            </a:r>
            <a:r>
              <a:rPr lang="en-US" dirty="0"/>
              <a:t>=Southwest Border Region</a:t>
            </a:r>
          </a:p>
          <a:p>
            <a:r>
              <a:rPr lang="en-US" b="1" dirty="0"/>
              <a:t>SD</a:t>
            </a:r>
            <a:r>
              <a:rPr lang="en-US" dirty="0"/>
              <a:t>=San Diego Border Region</a:t>
            </a:r>
          </a:p>
          <a:p>
            <a:endParaRPr lang="en-US" dirty="0"/>
          </a:p>
          <a:p>
            <a:r>
              <a:rPr lang="en-US" sz="1400" dirty="0"/>
              <a:t>Data retrieved from cbp.gov</a:t>
            </a:r>
          </a:p>
        </p:txBody>
      </p:sp>
    </p:spTree>
    <p:extLst>
      <p:ext uri="{BB962C8B-B14F-4D97-AF65-F5344CB8AC3E}">
        <p14:creationId xmlns:p14="http://schemas.microsoft.com/office/powerpoint/2010/main" val="38663378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949" y="452718"/>
            <a:ext cx="10071462" cy="1075636"/>
          </a:xfrm>
        </p:spPr>
        <p:txBody>
          <a:bodyPr/>
          <a:lstStyle/>
          <a:p>
            <a:r>
              <a:rPr lang="en-US" dirty="0"/>
              <a:t>Friendship Park/Parque de la Amistad</a:t>
            </a:r>
          </a:p>
        </p:txBody>
      </p:sp>
      <p:pic>
        <p:nvPicPr>
          <p:cNvPr id="2050" name="Picture 2" descr="Image result for picture of pat nixon at friendship park"/>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138160" y="1164354"/>
            <a:ext cx="3774415" cy="2584686"/>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96390" y="1254034"/>
            <a:ext cx="9553464" cy="5264332"/>
          </a:xfrm>
        </p:spPr>
        <p:txBody>
          <a:bodyPr>
            <a:normAutofit/>
          </a:bodyPr>
          <a:lstStyle/>
          <a:p>
            <a:r>
              <a:rPr lang="en-US" dirty="0"/>
              <a:t>Dedicated in 1971 by Pat Nixon when there was just a line                         of barbed wire at the border</a:t>
            </a:r>
          </a:p>
          <a:p>
            <a:r>
              <a:rPr lang="en-US" dirty="0"/>
              <a:t>1993: fence was built through the park</a:t>
            </a:r>
          </a:p>
          <a:p>
            <a:r>
              <a:rPr lang="en-US" dirty="0"/>
              <a:t>2008: second fence built which stops access to the park                           on the US side</a:t>
            </a:r>
          </a:p>
          <a:p>
            <a:pPr lvl="1"/>
            <a:r>
              <a:rPr lang="en-US" dirty="0"/>
              <a:t>After pressure from public, CBP reopened park access from                             10 to 2 on Saturdays and Sundays</a:t>
            </a:r>
          </a:p>
          <a:p>
            <a:pPr lvl="1"/>
            <a:r>
              <a:rPr lang="en-US" dirty="0"/>
              <a:t>Some people that are undocumented no longer feel comfortable going to the park due to CBP’s heavy presence</a:t>
            </a:r>
          </a:p>
          <a:p>
            <a:r>
              <a:rPr lang="en-US" dirty="0"/>
              <a:t>Meant to symbolize the friendship between the two countries</a:t>
            </a:r>
          </a:p>
          <a:p>
            <a:r>
              <a:rPr lang="en-US" dirty="0"/>
              <a:t>People travel for hours to get there from both countries</a:t>
            </a:r>
          </a:p>
          <a:p>
            <a:r>
              <a:rPr lang="en-US" dirty="0"/>
              <a:t>Organizations advocate and work with CBP to hold events like Children’s Day/Fandango </a:t>
            </a:r>
            <a:r>
              <a:rPr lang="en-US" dirty="0" err="1"/>
              <a:t>Fronterizo</a:t>
            </a:r>
            <a:r>
              <a:rPr lang="en-US" dirty="0"/>
              <a:t>/weekly bi-national prayer service</a:t>
            </a:r>
          </a:p>
          <a:p>
            <a:r>
              <a:rPr lang="en-US" dirty="0"/>
              <a:t>Marked difference between US and Mexico sides of the park</a:t>
            </a:r>
          </a:p>
        </p:txBody>
      </p:sp>
    </p:spTree>
    <p:extLst>
      <p:ext uri="{BB962C8B-B14F-4D97-AF65-F5344CB8AC3E}">
        <p14:creationId xmlns:p14="http://schemas.microsoft.com/office/powerpoint/2010/main" val="32027310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608" y="322741"/>
            <a:ext cx="9738860" cy="1400530"/>
          </a:xfrm>
        </p:spPr>
        <p:txBody>
          <a:bodyPr/>
          <a:lstStyle/>
          <a:p>
            <a:r>
              <a:rPr lang="en-US" dirty="0"/>
              <a:t>Tijuana Side at Parque de la Amistad</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9998" y="1245324"/>
            <a:ext cx="4619201" cy="3227113"/>
          </a:xfrm>
          <a:prstGeom prst="rect">
            <a:avLst/>
          </a:prstGeom>
        </p:spPr>
      </p:pic>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820194" y="2873829"/>
            <a:ext cx="7260684" cy="3847636"/>
          </a:xfrm>
          <a:prstGeom prst="rect">
            <a:avLst/>
          </a:prstGeom>
        </p:spPr>
      </p:pic>
    </p:spTree>
    <p:extLst>
      <p:ext uri="{BB962C8B-B14F-4D97-AF65-F5344CB8AC3E}">
        <p14:creationId xmlns:p14="http://schemas.microsoft.com/office/powerpoint/2010/main" val="23196385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841323" y="2259875"/>
            <a:ext cx="4134125" cy="4454434"/>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45427" y="0"/>
            <a:ext cx="3471112" cy="4968455"/>
          </a:xfrm>
          <a:prstGeom prst="rect">
            <a:avLst/>
          </a:prstGeom>
        </p:spPr>
      </p:pic>
      <p:pic>
        <p:nvPicPr>
          <p:cNvPr id="5" name="Picture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61257" y="3228406"/>
            <a:ext cx="5086702" cy="3485903"/>
          </a:xfrm>
          <a:prstGeom prst="rect">
            <a:avLst/>
          </a:prstGeom>
        </p:spPr>
      </p:pic>
      <p:sp>
        <p:nvSpPr>
          <p:cNvPr id="8" name="TextBox 7"/>
          <p:cNvSpPr txBox="1"/>
          <p:nvPr/>
        </p:nvSpPr>
        <p:spPr>
          <a:xfrm>
            <a:off x="277928" y="729901"/>
            <a:ext cx="4010298" cy="1754326"/>
          </a:xfrm>
          <a:prstGeom prst="rect">
            <a:avLst/>
          </a:prstGeom>
          <a:noFill/>
        </p:spPr>
        <p:txBody>
          <a:bodyPr wrap="square" rtlCol="0">
            <a:spAutoFit/>
          </a:bodyPr>
          <a:lstStyle/>
          <a:p>
            <a:pPr algn="ctr"/>
            <a:r>
              <a:rPr lang="en-US" sz="3600" dirty="0"/>
              <a:t>Sundays at the Bi-National Friendship Park</a:t>
            </a:r>
          </a:p>
        </p:txBody>
      </p:sp>
    </p:spTree>
    <p:extLst>
      <p:ext uri="{BB962C8B-B14F-4D97-AF65-F5344CB8AC3E}">
        <p14:creationId xmlns:p14="http://schemas.microsoft.com/office/powerpoint/2010/main" val="26244926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58071"/>
          </a:xfrm>
        </p:spPr>
        <p:txBody>
          <a:bodyPr/>
          <a:lstStyle/>
          <a:p>
            <a:r>
              <a:rPr lang="en-US" dirty="0"/>
              <a:t>U.S. Side of Friendship Park</a:t>
            </a:r>
          </a:p>
        </p:txBody>
      </p:sp>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25457" y="452718"/>
            <a:ext cx="3450753" cy="6144025"/>
          </a:xfrm>
          <a:prstGeom prst="rect">
            <a:avLst/>
          </a:prstGeom>
        </p:spPr>
      </p:pic>
      <p:pic>
        <p:nvPicPr>
          <p:cNvPr id="13" name="Picture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410789"/>
            <a:ext cx="8117132" cy="4558937"/>
          </a:xfrm>
          <a:prstGeom prst="rect">
            <a:avLst/>
          </a:prstGeom>
        </p:spPr>
      </p:pic>
    </p:spTree>
    <p:extLst>
      <p:ext uri="{BB962C8B-B14F-4D97-AF65-F5344CB8AC3E}">
        <p14:creationId xmlns:p14="http://schemas.microsoft.com/office/powerpoint/2010/main" val="11335763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5036" y="175036"/>
            <a:ext cx="7857809" cy="4413290"/>
          </a:xfrm>
          <a:prstGeom prst="rect">
            <a:avLst/>
          </a:prstGeom>
        </p:spPr>
      </p:pic>
      <p:pic>
        <p:nvPicPr>
          <p:cNvPr id="6" name="Content Placeholder 5"/>
          <p:cNvPicPr>
            <a:picLocks noGrp="1" noChangeAspect="1"/>
          </p:cNvPicPr>
          <p:nvPr>
            <p:ph idx="1"/>
          </p:nvPr>
        </p:nvPicPr>
        <p:blipFill>
          <a:blip r:embed="rId4" cstate="email">
            <a:extLst>
              <a:ext uri="{28A0092B-C50C-407E-A947-70E740481C1C}">
                <a14:useLocalDpi xmlns:a14="http://schemas.microsoft.com/office/drawing/2010/main"/>
              </a:ext>
            </a:extLst>
          </a:blip>
          <a:stretch>
            <a:fillRect/>
          </a:stretch>
        </p:blipFill>
        <p:spPr>
          <a:xfrm>
            <a:off x="4597899" y="2490445"/>
            <a:ext cx="7470503" cy="4195762"/>
          </a:xfrm>
        </p:spPr>
      </p:pic>
      <p:sp>
        <p:nvSpPr>
          <p:cNvPr id="7" name="TextBox 6"/>
          <p:cNvSpPr txBox="1"/>
          <p:nvPr/>
        </p:nvSpPr>
        <p:spPr>
          <a:xfrm>
            <a:off x="718457" y="4937760"/>
            <a:ext cx="3304903" cy="954107"/>
          </a:xfrm>
          <a:prstGeom prst="rect">
            <a:avLst/>
          </a:prstGeom>
          <a:noFill/>
        </p:spPr>
        <p:txBody>
          <a:bodyPr wrap="square" rtlCol="0">
            <a:spAutoFit/>
          </a:bodyPr>
          <a:lstStyle/>
          <a:p>
            <a:r>
              <a:rPr lang="en-US" sz="2800" dirty="0"/>
              <a:t>Nothing for miles around…</a:t>
            </a:r>
          </a:p>
        </p:txBody>
      </p:sp>
    </p:spTree>
    <p:extLst>
      <p:ext uri="{BB962C8B-B14F-4D97-AF65-F5344CB8AC3E}">
        <p14:creationId xmlns:p14="http://schemas.microsoft.com/office/powerpoint/2010/main" val="28919354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843819"/>
          </a:xfrm>
        </p:spPr>
        <p:txBody>
          <a:bodyPr/>
          <a:lstStyle/>
          <a:p>
            <a:r>
              <a:rPr lang="en-US" dirty="0"/>
              <a:t>Some Immigration Basics</a:t>
            </a:r>
          </a:p>
        </p:txBody>
      </p:sp>
      <p:sp>
        <p:nvSpPr>
          <p:cNvPr id="3" name="Content Placeholder 2"/>
          <p:cNvSpPr>
            <a:spLocks noGrp="1"/>
          </p:cNvSpPr>
          <p:nvPr>
            <p:ph idx="1"/>
          </p:nvPr>
        </p:nvSpPr>
        <p:spPr>
          <a:xfrm>
            <a:off x="646111" y="1296537"/>
            <a:ext cx="11088689" cy="5182639"/>
          </a:xfrm>
        </p:spPr>
        <p:txBody>
          <a:bodyPr>
            <a:normAutofit fontScale="92500" lnSpcReduction="10000"/>
          </a:bodyPr>
          <a:lstStyle/>
          <a:p>
            <a:r>
              <a:rPr lang="en-US" dirty="0"/>
              <a:t>Extremely complex</a:t>
            </a:r>
          </a:p>
          <a:p>
            <a:pPr lvl="1"/>
            <a:r>
              <a:rPr lang="en-US" dirty="0"/>
              <a:t>1952 Immigration and Naturalization Act (INA) is basis</a:t>
            </a:r>
          </a:p>
          <a:p>
            <a:r>
              <a:rPr lang="en-US" dirty="0"/>
              <a:t>Two ways to come in:</a:t>
            </a:r>
          </a:p>
          <a:p>
            <a:pPr lvl="1"/>
            <a:r>
              <a:rPr lang="en-US" dirty="0"/>
              <a:t>Temporary visa: Work, travel, other</a:t>
            </a:r>
          </a:p>
          <a:p>
            <a:pPr lvl="1"/>
            <a:r>
              <a:rPr lang="en-US" dirty="0"/>
              <a:t>Residency visa leading to legal permanent residency (LPR)/“green card”</a:t>
            </a:r>
          </a:p>
          <a:p>
            <a:pPr lvl="2"/>
            <a:r>
              <a:rPr lang="en-US" dirty="0"/>
              <a:t>Sponsored by a family member or an employer</a:t>
            </a:r>
          </a:p>
          <a:p>
            <a:pPr lvl="2"/>
            <a:r>
              <a:rPr lang="en-US" dirty="0"/>
              <a:t>Claiming refugee/</a:t>
            </a:r>
            <a:r>
              <a:rPr lang="en-US" dirty="0" err="1"/>
              <a:t>asylee</a:t>
            </a:r>
            <a:r>
              <a:rPr lang="en-US" dirty="0"/>
              <a:t> status</a:t>
            </a:r>
          </a:p>
          <a:p>
            <a:pPr lvl="2"/>
            <a:r>
              <a:rPr lang="en-US" dirty="0"/>
              <a:t>Winning the diversity lottery</a:t>
            </a:r>
          </a:p>
          <a:p>
            <a:r>
              <a:rPr lang="en-US" dirty="0"/>
              <a:t>Per country ceilings annually that create a very long wait for many</a:t>
            </a:r>
          </a:p>
          <a:p>
            <a:pPr lvl="1"/>
            <a:r>
              <a:rPr lang="en-US" dirty="0"/>
              <a:t>Immediate relatives of USC always have a visa available</a:t>
            </a:r>
          </a:p>
          <a:p>
            <a:pPr lvl="2"/>
            <a:r>
              <a:rPr lang="en-US" dirty="0"/>
              <a:t>BUT: Married child of USC from Philippines must have submitted an application before Oct. 8, 1994 </a:t>
            </a:r>
            <a:r>
              <a:rPr lang="en-US" sz="1300" dirty="0"/>
              <a:t>(6/2017)</a:t>
            </a:r>
          </a:p>
          <a:p>
            <a:r>
              <a:rPr lang="en-US" dirty="0"/>
              <a:t>Two ways to gain U.S. citizenship:</a:t>
            </a:r>
          </a:p>
          <a:p>
            <a:pPr lvl="1"/>
            <a:r>
              <a:rPr lang="en-US" dirty="0"/>
              <a:t>Birthright citizenship</a:t>
            </a:r>
          </a:p>
          <a:p>
            <a:pPr lvl="1"/>
            <a:r>
              <a:rPr lang="en-US" dirty="0"/>
              <a:t>Naturalization after 5 years (some exceptions) or LPR status</a:t>
            </a:r>
          </a:p>
          <a:p>
            <a:endParaRPr lang="en-US" dirty="0"/>
          </a:p>
          <a:p>
            <a:endParaRPr lang="en-US" dirty="0"/>
          </a:p>
          <a:p>
            <a:endParaRPr lang="en-US" dirty="0"/>
          </a:p>
        </p:txBody>
      </p:sp>
    </p:spTree>
    <p:extLst>
      <p:ext uri="{BB962C8B-B14F-4D97-AF65-F5344CB8AC3E}">
        <p14:creationId xmlns:p14="http://schemas.microsoft.com/office/powerpoint/2010/main" val="6562418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Immigrants in Tijuana</a:t>
            </a:r>
          </a:p>
        </p:txBody>
      </p:sp>
      <p:sp>
        <p:nvSpPr>
          <p:cNvPr id="3" name="Content Placeholder 2"/>
          <p:cNvSpPr>
            <a:spLocks noGrp="1"/>
          </p:cNvSpPr>
          <p:nvPr>
            <p:ph idx="1"/>
          </p:nvPr>
        </p:nvSpPr>
        <p:spPr>
          <a:xfrm>
            <a:off x="1031965" y="1530404"/>
            <a:ext cx="10228702" cy="4971996"/>
          </a:xfrm>
        </p:spPr>
        <p:txBody>
          <a:bodyPr>
            <a:noAutofit/>
          </a:bodyPr>
          <a:lstStyle/>
          <a:p>
            <a:r>
              <a:rPr lang="en-US" dirty="0"/>
              <a:t>Numbers of repatriations to Mexico</a:t>
            </a:r>
          </a:p>
          <a:p>
            <a:pPr lvl="1"/>
            <a:r>
              <a:rPr lang="en-US" sz="2000" dirty="0"/>
              <a:t>1,179,877 people deported from the US to Mexico from 2010 to 2013</a:t>
            </a:r>
          </a:p>
          <a:p>
            <a:pPr lvl="1"/>
            <a:r>
              <a:rPr lang="en-US" sz="2000" dirty="0"/>
              <a:t>553,239 of those were deported to Baja California</a:t>
            </a:r>
          </a:p>
          <a:p>
            <a:pPr lvl="1"/>
            <a:r>
              <a:rPr lang="en-US" sz="2000" dirty="0"/>
              <a:t>320,778 entered Mexico through the city of Tijuana</a:t>
            </a:r>
          </a:p>
          <a:p>
            <a:pPr lvl="1"/>
            <a:r>
              <a:rPr lang="en-US" sz="2000" dirty="0"/>
              <a:t>90% of deportees are men and 2/3s appear to have no criminal record or only minor infractions</a:t>
            </a:r>
          </a:p>
          <a:p>
            <a:r>
              <a:rPr lang="en-US" dirty="0"/>
              <a:t>Information on US citizen children attending school in Tijuana</a:t>
            </a:r>
          </a:p>
          <a:p>
            <a:pPr lvl="1"/>
            <a:r>
              <a:rPr lang="en-US" sz="2000" dirty="0"/>
              <a:t># of US citizen children that have at least one undocumented parent</a:t>
            </a:r>
          </a:p>
          <a:p>
            <a:r>
              <a:rPr lang="en-US" dirty="0"/>
              <a:t>Many shelters working to assist migrants as there has traditionally been a vacuum left by the Mexican government</a:t>
            </a:r>
          </a:p>
          <a:p>
            <a:pPr lvl="1"/>
            <a:r>
              <a:rPr lang="en-US" sz="2000" dirty="0"/>
              <a:t>Casa Del </a:t>
            </a:r>
            <a:r>
              <a:rPr lang="en-US" sz="2000" dirty="0" err="1"/>
              <a:t>Migrante</a:t>
            </a:r>
            <a:r>
              <a:rPr lang="en-US" sz="2000" dirty="0"/>
              <a:t> and Father Pat Murphy/Padre </a:t>
            </a:r>
            <a:r>
              <a:rPr lang="en-US" sz="2000" dirty="0" err="1"/>
              <a:t>Chava</a:t>
            </a:r>
            <a:r>
              <a:rPr lang="en-US" sz="2000" dirty="0"/>
              <a:t> </a:t>
            </a:r>
            <a:r>
              <a:rPr lang="en-US" sz="2000" dirty="0" err="1"/>
              <a:t>Desayunador</a:t>
            </a:r>
            <a:r>
              <a:rPr lang="en-US" sz="2000" dirty="0"/>
              <a:t> </a:t>
            </a:r>
          </a:p>
          <a:p>
            <a:pPr lvl="1"/>
            <a:r>
              <a:rPr lang="en-US" sz="2000" dirty="0" err="1"/>
              <a:t>Otros</a:t>
            </a:r>
            <a:r>
              <a:rPr lang="en-US" sz="2000" dirty="0"/>
              <a:t> Dreams </a:t>
            </a:r>
            <a:r>
              <a:rPr lang="en-US" sz="2000" dirty="0" err="1"/>
              <a:t>En</a:t>
            </a:r>
            <a:r>
              <a:rPr lang="en-US" sz="2000" dirty="0"/>
              <a:t> </a:t>
            </a:r>
            <a:r>
              <a:rPr lang="en-US" sz="2000" dirty="0" err="1"/>
              <a:t>Accion</a:t>
            </a:r>
            <a:endParaRPr lang="en-US" sz="2000" dirty="0"/>
          </a:p>
        </p:txBody>
      </p:sp>
    </p:spTree>
    <p:extLst>
      <p:ext uri="{BB962C8B-B14F-4D97-AF65-F5344CB8AC3E}">
        <p14:creationId xmlns:p14="http://schemas.microsoft.com/office/powerpoint/2010/main" val="37090319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985555" y="415596"/>
            <a:ext cx="8626736" cy="6024392"/>
          </a:xfrm>
          <a:prstGeom prst="rect">
            <a:avLst/>
          </a:prstGeom>
        </p:spPr>
      </p:pic>
    </p:spTree>
    <p:extLst>
      <p:ext uri="{BB962C8B-B14F-4D97-AF65-F5344CB8AC3E}">
        <p14:creationId xmlns:p14="http://schemas.microsoft.com/office/powerpoint/2010/main" val="25130679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Asylum Seekers at the Mexico-US Border</a:t>
            </a:r>
          </a:p>
        </p:txBody>
      </p:sp>
      <p:sp>
        <p:nvSpPr>
          <p:cNvPr id="3" name="Content Placeholder 2"/>
          <p:cNvSpPr>
            <a:spLocks noGrp="1"/>
          </p:cNvSpPr>
          <p:nvPr>
            <p:ph idx="1"/>
          </p:nvPr>
        </p:nvSpPr>
        <p:spPr>
          <a:xfrm>
            <a:off x="1103311" y="2052918"/>
            <a:ext cx="10692449" cy="4465448"/>
          </a:xfrm>
        </p:spPr>
        <p:txBody>
          <a:bodyPr>
            <a:normAutofit lnSpcReduction="10000"/>
          </a:bodyPr>
          <a:lstStyle/>
          <a:p>
            <a:r>
              <a:rPr lang="en-US" dirty="0"/>
              <a:t>Huge increase in asylum seekers coming to San </a:t>
            </a:r>
            <a:r>
              <a:rPr lang="en-US" dirty="0" err="1"/>
              <a:t>Ysidro</a:t>
            </a:r>
            <a:r>
              <a:rPr lang="en-US" dirty="0"/>
              <a:t> border last year</a:t>
            </a:r>
          </a:p>
          <a:p>
            <a:pPr lvl="1"/>
            <a:r>
              <a:rPr lang="en-US" dirty="0"/>
              <a:t>Began May 26, 2017-not sure why but there are theories</a:t>
            </a:r>
          </a:p>
          <a:p>
            <a:r>
              <a:rPr lang="en-US" dirty="0"/>
              <a:t>Very large influx from Haiti, an estimated 4000 Hattians are in Tijuana</a:t>
            </a:r>
          </a:p>
          <a:p>
            <a:pPr lvl="1"/>
            <a:r>
              <a:rPr lang="en-US" dirty="0"/>
              <a:t>Many families split up and the men are stuck in TJ</a:t>
            </a:r>
          </a:p>
          <a:p>
            <a:pPr lvl="1"/>
            <a:r>
              <a:rPr lang="en-US" dirty="0"/>
              <a:t>Mexico now offering some Haitians permanent status but can be difficult to get</a:t>
            </a:r>
          </a:p>
          <a:p>
            <a:r>
              <a:rPr lang="en-US" dirty="0"/>
              <a:t>How the US government is handling the influx</a:t>
            </a:r>
          </a:p>
          <a:p>
            <a:pPr lvl="1"/>
            <a:r>
              <a:rPr lang="en-US" dirty="0"/>
              <a:t>Federal and international law prohibit the US from denying entry to migrants seeking asylum</a:t>
            </a:r>
          </a:p>
          <a:p>
            <a:pPr lvl="1"/>
            <a:r>
              <a:rPr lang="en-US" dirty="0"/>
              <a:t>Documented reports that CBP is turning away asylum seekers at the border</a:t>
            </a:r>
          </a:p>
          <a:p>
            <a:r>
              <a:rPr lang="en-US" dirty="0"/>
              <a:t>Effects on Tijuana</a:t>
            </a:r>
          </a:p>
          <a:p>
            <a:pPr lvl="1"/>
            <a:r>
              <a:rPr lang="en-US" dirty="0"/>
              <a:t>Shelters have been overwhelmed and crime has increased</a:t>
            </a:r>
          </a:p>
          <a:p>
            <a:pPr lvl="1"/>
            <a:r>
              <a:rPr lang="en-US" dirty="0"/>
              <a:t>Pressure being put on the Mexican government, emergence of Little Haiti</a:t>
            </a:r>
          </a:p>
        </p:txBody>
      </p:sp>
    </p:spTree>
    <p:extLst>
      <p:ext uri="{BB962C8B-B14F-4D97-AF65-F5344CB8AC3E}">
        <p14:creationId xmlns:p14="http://schemas.microsoft.com/office/powerpoint/2010/main" val="30189939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1101762"/>
          </a:xfrm>
        </p:spPr>
        <p:txBody>
          <a:bodyPr/>
          <a:lstStyle/>
          <a:p>
            <a:r>
              <a:rPr lang="en-US" dirty="0"/>
              <a:t>Adjusting to Life in Tijuana</a:t>
            </a:r>
          </a:p>
        </p:txBody>
      </p:sp>
      <p:sp>
        <p:nvSpPr>
          <p:cNvPr id="3" name="Content Placeholder 2"/>
          <p:cNvSpPr>
            <a:spLocks noGrp="1"/>
          </p:cNvSpPr>
          <p:nvPr>
            <p:ph idx="1"/>
          </p:nvPr>
        </p:nvSpPr>
        <p:spPr>
          <a:xfrm>
            <a:off x="1103311" y="1388533"/>
            <a:ext cx="9649355" cy="5012267"/>
          </a:xfrm>
        </p:spPr>
        <p:txBody>
          <a:bodyPr>
            <a:normAutofit/>
          </a:bodyPr>
          <a:lstStyle/>
          <a:p>
            <a:r>
              <a:rPr lang="en-US" dirty="0"/>
              <a:t>Many deported migrants stay in Tijuana</a:t>
            </a:r>
          </a:p>
          <a:p>
            <a:pPr lvl="1"/>
            <a:r>
              <a:rPr lang="en-US" dirty="0"/>
              <a:t>Many people, men in particular, end up homeless and living in the Tijuana River bed (El </a:t>
            </a:r>
            <a:r>
              <a:rPr lang="en-US" dirty="0" err="1"/>
              <a:t>Bordo</a:t>
            </a:r>
            <a:r>
              <a:rPr lang="en-US" dirty="0"/>
              <a:t>) in the past</a:t>
            </a:r>
          </a:p>
          <a:p>
            <a:pPr lvl="1"/>
            <a:r>
              <a:rPr lang="en-US" dirty="0"/>
              <a:t>Without education or fluent English, jobs are scarce and competitive</a:t>
            </a:r>
          </a:p>
          <a:p>
            <a:r>
              <a:rPr lang="en-US" dirty="0"/>
              <a:t>The role of the Mexican government in repatriation</a:t>
            </a:r>
          </a:p>
          <a:p>
            <a:pPr lvl="1"/>
            <a:r>
              <a:rPr lang="en-US" dirty="0" err="1"/>
              <a:t>Somos</a:t>
            </a:r>
            <a:r>
              <a:rPr lang="en-US" dirty="0"/>
              <a:t> </a:t>
            </a:r>
            <a:r>
              <a:rPr lang="en-US" dirty="0" err="1"/>
              <a:t>Mexicanos</a:t>
            </a:r>
            <a:r>
              <a:rPr lang="en-US" dirty="0"/>
              <a:t> program</a:t>
            </a:r>
          </a:p>
          <a:p>
            <a:r>
              <a:rPr lang="en-US" dirty="0"/>
              <a:t>The “perfect storm” that might be coming to Tijuana</a:t>
            </a:r>
          </a:p>
          <a:p>
            <a:pPr lvl="1"/>
            <a:r>
              <a:rPr lang="en-US" dirty="0"/>
              <a:t>Thousands more migrants coming from southern border of Mexico</a:t>
            </a:r>
          </a:p>
          <a:p>
            <a:pPr lvl="1"/>
            <a:r>
              <a:rPr lang="en-US" dirty="0"/>
              <a:t>Thousands being repatriated under Trump administration</a:t>
            </a:r>
          </a:p>
          <a:p>
            <a:pPr lvl="1"/>
            <a:r>
              <a:rPr lang="en-US" dirty="0"/>
              <a:t>Large numbers of Mexicans coming from the interior to escape the violence of the cartels as well as Central Americans</a:t>
            </a:r>
          </a:p>
          <a:p>
            <a:pPr lvl="1"/>
            <a:r>
              <a:rPr lang="en-US" dirty="0"/>
              <a:t>Tijuana being unprepared to deal with such an influx</a:t>
            </a:r>
          </a:p>
        </p:txBody>
      </p:sp>
    </p:spTree>
    <p:extLst>
      <p:ext uri="{BB962C8B-B14F-4D97-AF65-F5344CB8AC3E}">
        <p14:creationId xmlns:p14="http://schemas.microsoft.com/office/powerpoint/2010/main" val="23688982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r="-271"/>
          <a:stretch/>
        </p:blipFill>
        <p:spPr>
          <a:xfrm>
            <a:off x="3398406" y="198559"/>
            <a:ext cx="3900132" cy="4067032"/>
          </a:xfrm>
          <a:prstGeom prst="rect">
            <a:avLst/>
          </a:prstGeom>
        </p:spPr>
      </p:pic>
      <p:sp>
        <p:nvSpPr>
          <p:cNvPr id="2" name="Title 1"/>
          <p:cNvSpPr>
            <a:spLocks noGrp="1"/>
          </p:cNvSpPr>
          <p:nvPr>
            <p:ph type="title"/>
          </p:nvPr>
        </p:nvSpPr>
        <p:spPr>
          <a:xfrm>
            <a:off x="200718" y="560028"/>
            <a:ext cx="3061097" cy="2312629"/>
          </a:xfrm>
        </p:spPr>
        <p:txBody>
          <a:bodyPr/>
          <a:lstStyle/>
          <a:p>
            <a:pPr algn="ctr"/>
            <a:r>
              <a:rPr lang="en-US" sz="4800" b="1" dirty="0">
                <a:solidFill>
                  <a:schemeClr val="tx1"/>
                </a:solidFill>
              </a:rPr>
              <a:t>Deported Veterans</a:t>
            </a:r>
            <a:endParaRPr lang="en-US" sz="3200" dirty="0">
              <a:solidFill>
                <a:schemeClr val="tx1"/>
              </a:solidFill>
            </a:endParaRPr>
          </a:p>
        </p:txBody>
      </p:sp>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0718" y="3301031"/>
            <a:ext cx="4521407" cy="3391055"/>
          </a:xfrm>
          <a:prstGeom prst="rect">
            <a:avLst/>
          </a:prstGeom>
        </p:spPr>
      </p:pic>
      <p:pic>
        <p:nvPicPr>
          <p:cNvPr id="5" name="Picture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933061" y="2610901"/>
            <a:ext cx="5117911" cy="4081186"/>
          </a:xfrm>
          <a:prstGeom prst="rect">
            <a:avLst/>
          </a:prstGeom>
        </p:spPr>
      </p:pic>
      <p:sp>
        <p:nvSpPr>
          <p:cNvPr id="12" name="TextBox 11"/>
          <p:cNvSpPr txBox="1"/>
          <p:nvPr/>
        </p:nvSpPr>
        <p:spPr>
          <a:xfrm>
            <a:off x="7506267" y="1119117"/>
            <a:ext cx="3971498" cy="954107"/>
          </a:xfrm>
          <a:prstGeom prst="rect">
            <a:avLst/>
          </a:prstGeom>
          <a:noFill/>
        </p:spPr>
        <p:txBody>
          <a:bodyPr wrap="square" rtlCol="0">
            <a:spAutoFit/>
          </a:bodyPr>
          <a:lstStyle/>
          <a:p>
            <a:pPr algn="ctr"/>
            <a:r>
              <a:rPr lang="en-US" sz="2800" dirty="0"/>
              <a:t>How does this happen to our vets?</a:t>
            </a:r>
          </a:p>
        </p:txBody>
      </p:sp>
    </p:spTree>
    <p:extLst>
      <p:ext uri="{BB962C8B-B14F-4D97-AF65-F5344CB8AC3E}">
        <p14:creationId xmlns:p14="http://schemas.microsoft.com/office/powerpoint/2010/main" val="18513587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42328"/>
          </a:xfrm>
        </p:spPr>
        <p:txBody>
          <a:bodyPr/>
          <a:lstStyle/>
          <a:p>
            <a:r>
              <a:rPr lang="en-US" dirty="0"/>
              <a:t>Deported Veterans</a:t>
            </a:r>
          </a:p>
        </p:txBody>
      </p:sp>
      <p:sp>
        <p:nvSpPr>
          <p:cNvPr id="3" name="Content Placeholder 2"/>
          <p:cNvSpPr>
            <a:spLocks noGrp="1"/>
          </p:cNvSpPr>
          <p:nvPr>
            <p:ph idx="1"/>
          </p:nvPr>
        </p:nvSpPr>
        <p:spPr>
          <a:xfrm>
            <a:off x="646112" y="1395046"/>
            <a:ext cx="10397026" cy="5087816"/>
          </a:xfrm>
        </p:spPr>
        <p:txBody>
          <a:bodyPr>
            <a:normAutofit fontScale="92500" lnSpcReduction="10000"/>
          </a:bodyPr>
          <a:lstStyle/>
          <a:p>
            <a:r>
              <a:rPr lang="en-US" dirty="0"/>
              <a:t>During various time periods, military has been welcoming to legal permanent residents (LPR) and even at some times, undocumented migrants</a:t>
            </a:r>
          </a:p>
          <a:p>
            <a:pPr lvl="1"/>
            <a:r>
              <a:rPr lang="en-US" dirty="0"/>
              <a:t>Law allows for expedited citizenship if honorably discharged from the military after a certain amount of time</a:t>
            </a:r>
          </a:p>
          <a:p>
            <a:r>
              <a:rPr lang="en-US" dirty="0"/>
              <a:t>Citizenship process is complex and expensive </a:t>
            </a:r>
          </a:p>
          <a:p>
            <a:pPr lvl="1"/>
            <a:r>
              <a:rPr lang="en-US" dirty="0"/>
              <a:t>Some veterans did not have the money or ability to apply, some thought they automatically became citizens upon enlistment</a:t>
            </a:r>
          </a:p>
          <a:p>
            <a:r>
              <a:rPr lang="en-US" dirty="0"/>
              <a:t>Many came back from military service with medical problems including PTSD and traumatic brain injury</a:t>
            </a:r>
          </a:p>
          <a:p>
            <a:pPr lvl="1"/>
            <a:r>
              <a:rPr lang="en-US" dirty="0"/>
              <a:t>Like citizen veterans, without proper treatment, they often turn to drugs and alcohol to help cope or lash out and become involved with the law</a:t>
            </a:r>
          </a:p>
          <a:p>
            <a:pPr lvl="1"/>
            <a:r>
              <a:rPr lang="en-US" dirty="0"/>
              <a:t>Any drug charge or domestic violence charge makes an LPR eligible for deportation</a:t>
            </a:r>
          </a:p>
          <a:p>
            <a:r>
              <a:rPr lang="en-US" dirty="0"/>
              <a:t>The US Citizenship and Immigration Services has not historically kept track of whether migrants in deportation proceedings are veterans or not</a:t>
            </a:r>
          </a:p>
          <a:p>
            <a:pPr lvl="1"/>
            <a:r>
              <a:rPr lang="en-US" dirty="0"/>
              <a:t>There are at least several hundred deported veterans in Baja California and many more throughout the world</a:t>
            </a:r>
          </a:p>
        </p:txBody>
      </p:sp>
    </p:spTree>
    <p:extLst>
      <p:ext uri="{BB962C8B-B14F-4D97-AF65-F5344CB8AC3E}">
        <p14:creationId xmlns:p14="http://schemas.microsoft.com/office/powerpoint/2010/main" val="11925317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867" y="181785"/>
            <a:ext cx="11226800" cy="918882"/>
          </a:xfrm>
        </p:spPr>
        <p:txBody>
          <a:bodyPr/>
          <a:lstStyle/>
          <a:p>
            <a:r>
              <a:rPr lang="en-US" sz="4000" dirty="0"/>
              <a:t>Movement at the State and Federal Level</a:t>
            </a:r>
          </a:p>
        </p:txBody>
      </p:sp>
      <p:sp>
        <p:nvSpPr>
          <p:cNvPr id="3" name="Content Placeholder 2"/>
          <p:cNvSpPr>
            <a:spLocks noGrp="1"/>
          </p:cNvSpPr>
          <p:nvPr>
            <p:ph idx="1"/>
          </p:nvPr>
        </p:nvSpPr>
        <p:spPr>
          <a:xfrm>
            <a:off x="646111" y="897467"/>
            <a:ext cx="10868556" cy="5660087"/>
          </a:xfrm>
        </p:spPr>
        <p:txBody>
          <a:bodyPr>
            <a:normAutofit/>
          </a:bodyPr>
          <a:lstStyle/>
          <a:p>
            <a:r>
              <a:rPr lang="en-US" dirty="0"/>
              <a:t>State Level:</a:t>
            </a:r>
          </a:p>
          <a:p>
            <a:pPr lvl="1"/>
            <a:r>
              <a:rPr lang="en-US" b="1" dirty="0"/>
              <a:t>AB-386: </a:t>
            </a:r>
            <a:r>
              <a:rPr lang="en-US" dirty="0"/>
              <a:t>Legal Services for Deported Veterans (Intro by Gonzalez Fletcher)</a:t>
            </a:r>
          </a:p>
          <a:p>
            <a:pPr lvl="2"/>
            <a:r>
              <a:rPr lang="en-US" dirty="0"/>
              <a:t>Referred to Commission on Human Services and Jud. on 5/18/17</a:t>
            </a:r>
          </a:p>
          <a:p>
            <a:pPr lvl="2"/>
            <a:r>
              <a:rPr lang="en-US" dirty="0"/>
              <a:t>Committee Hearing date is June 13, 2017</a:t>
            </a:r>
          </a:p>
          <a:p>
            <a:pPr lvl="1"/>
            <a:r>
              <a:rPr lang="en-US" dirty="0"/>
              <a:t>April 16, 2017: Gov. Brown pardoned the crimes that made three veterans deportable creating the possibility that the federal government could rescind their deportation orders</a:t>
            </a:r>
          </a:p>
          <a:p>
            <a:r>
              <a:rPr lang="en-US" dirty="0"/>
              <a:t>Federal Level:</a:t>
            </a:r>
          </a:p>
          <a:p>
            <a:pPr lvl="1"/>
            <a:r>
              <a:rPr lang="en-US" dirty="0"/>
              <a:t>Bill package introduced by Congressman Juan Vargas (CA-51) on May 26, 2017</a:t>
            </a:r>
          </a:p>
          <a:p>
            <a:pPr lvl="2"/>
            <a:r>
              <a:rPr lang="en-US" b="1" dirty="0"/>
              <a:t>HR 2760: </a:t>
            </a:r>
            <a:r>
              <a:rPr lang="en-US" dirty="0"/>
              <a:t>Immigrant Veterans Eligibility Tracking System (I-VETS) Act of 2017 </a:t>
            </a:r>
          </a:p>
          <a:p>
            <a:pPr lvl="2"/>
            <a:r>
              <a:rPr lang="en-US" b="1" dirty="0"/>
              <a:t>HR 2761: </a:t>
            </a:r>
            <a:r>
              <a:rPr lang="en-US" dirty="0"/>
              <a:t>Healthcare Opportunities for Patriots in Exile (HOPE) Act of 2017</a:t>
            </a:r>
          </a:p>
          <a:p>
            <a:pPr lvl="2"/>
            <a:r>
              <a:rPr lang="en-US" b="1" dirty="0"/>
              <a:t>HR 2759: </a:t>
            </a:r>
            <a:r>
              <a:rPr lang="en-US" dirty="0"/>
              <a:t>Naturalization at Training Sites (NATS) Act of 2017 </a:t>
            </a:r>
          </a:p>
          <a:p>
            <a:pPr lvl="1"/>
            <a:r>
              <a:rPr lang="en-US" b="1" dirty="0"/>
              <a:t>HR 1405: </a:t>
            </a:r>
            <a:r>
              <a:rPr lang="en-US" dirty="0"/>
              <a:t>Veterans Visa and Protection Act of 2017 (Intro by Rep. Raul </a:t>
            </a:r>
            <a:r>
              <a:rPr lang="en-US" dirty="0" err="1"/>
              <a:t>Grijalva</a:t>
            </a:r>
            <a:r>
              <a:rPr lang="en-US" dirty="0"/>
              <a:t>)</a:t>
            </a:r>
          </a:p>
          <a:p>
            <a:pPr lvl="2"/>
            <a:r>
              <a:rPr lang="en-US" dirty="0"/>
              <a:t>Referred to Subcommittee on Military Personnel on April 5, 2017</a:t>
            </a:r>
          </a:p>
          <a:p>
            <a:pPr lvl="1"/>
            <a:r>
              <a:rPr lang="en-US" dirty="0"/>
              <a:t>Hispanic Caucus is visiting deported veterans in Tijuana tomorrow </a:t>
            </a:r>
          </a:p>
          <a:p>
            <a:pPr lvl="2"/>
            <a:endParaRPr lang="en-US" dirty="0"/>
          </a:p>
          <a:p>
            <a:pPr lvl="1"/>
            <a:endParaRPr lang="en-US" dirty="0"/>
          </a:p>
        </p:txBody>
      </p:sp>
    </p:spTree>
    <p:extLst>
      <p:ext uri="{BB962C8B-B14F-4D97-AF65-F5344CB8AC3E}">
        <p14:creationId xmlns:p14="http://schemas.microsoft.com/office/powerpoint/2010/main" val="3108035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950" y="263013"/>
            <a:ext cx="10058399" cy="1186964"/>
          </a:xfrm>
        </p:spPr>
        <p:txBody>
          <a:bodyPr/>
          <a:lstStyle/>
          <a:p>
            <a:r>
              <a:rPr lang="en-US" dirty="0"/>
              <a:t>Obstacles in Our Immigration System</a:t>
            </a:r>
            <a:br>
              <a:rPr lang="en-US" dirty="0"/>
            </a:br>
            <a:endParaRPr lang="en-US" dirty="0"/>
          </a:p>
        </p:txBody>
      </p:sp>
      <p:sp>
        <p:nvSpPr>
          <p:cNvPr id="3" name="Content Placeholder 2"/>
          <p:cNvSpPr>
            <a:spLocks noGrp="1"/>
          </p:cNvSpPr>
          <p:nvPr>
            <p:ph idx="1"/>
          </p:nvPr>
        </p:nvSpPr>
        <p:spPr>
          <a:xfrm>
            <a:off x="809899" y="1737361"/>
            <a:ext cx="11273244" cy="4754880"/>
          </a:xfrm>
        </p:spPr>
        <p:txBody>
          <a:bodyPr>
            <a:normAutofit/>
          </a:bodyPr>
          <a:lstStyle/>
          <a:p>
            <a:r>
              <a:rPr lang="en-US" sz="2400" dirty="0"/>
              <a:t>Immigration framed as a threat to American way of life</a:t>
            </a:r>
          </a:p>
          <a:p>
            <a:r>
              <a:rPr lang="en-US" sz="2400" dirty="0"/>
              <a:t>Immigration policy as part of Dept. of Homeland Security</a:t>
            </a:r>
          </a:p>
          <a:p>
            <a:r>
              <a:rPr lang="en-US" sz="2400" dirty="0"/>
              <a:t>Quota system for residency visas</a:t>
            </a:r>
          </a:p>
          <a:p>
            <a:r>
              <a:rPr lang="en-US" sz="2400" dirty="0"/>
              <a:t>Lack of any meaningful temporary worker program for low-skill labor</a:t>
            </a:r>
          </a:p>
          <a:p>
            <a:r>
              <a:rPr lang="en-US" sz="2400" dirty="0"/>
              <a:t>1996 Illegal Immigration Reform and Immigration Responsibility Act</a:t>
            </a:r>
          </a:p>
          <a:p>
            <a:r>
              <a:rPr lang="en-US" sz="2400" dirty="0"/>
              <a:t>Currently 65 million displaced persons due to violence, persecution, and economic hardships</a:t>
            </a:r>
          </a:p>
          <a:p>
            <a:pPr lvl="1"/>
            <a:r>
              <a:rPr lang="en-US" sz="2200" dirty="0"/>
              <a:t>21 million of those are classified as refugees by UN High Commissioner for Refugees (UNHCR)</a:t>
            </a:r>
          </a:p>
          <a:p>
            <a:endParaRPr lang="en-US" sz="2800" dirty="0"/>
          </a:p>
          <a:p>
            <a:pPr lvl="1"/>
            <a:endParaRPr lang="en-US" sz="2000" dirty="0"/>
          </a:p>
          <a:p>
            <a:pPr lvl="1"/>
            <a:endParaRPr lang="en-US" dirty="0"/>
          </a:p>
        </p:txBody>
      </p:sp>
    </p:spTree>
    <p:extLst>
      <p:ext uri="{BB962C8B-B14F-4D97-AF65-F5344CB8AC3E}">
        <p14:creationId xmlns:p14="http://schemas.microsoft.com/office/powerpoint/2010/main" val="2168574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23582" y="450376"/>
            <a:ext cx="10085696" cy="5791330"/>
          </a:xfrm>
          <a:prstGeom prst="rect">
            <a:avLst/>
          </a:prstGeom>
        </p:spPr>
      </p:pic>
      <p:sp>
        <p:nvSpPr>
          <p:cNvPr id="2" name="TextBox 1"/>
          <p:cNvSpPr txBox="1"/>
          <p:nvPr/>
        </p:nvSpPr>
        <p:spPr>
          <a:xfrm>
            <a:off x="1023582" y="614148"/>
            <a:ext cx="8816454" cy="923330"/>
          </a:xfrm>
          <a:prstGeom prst="rect">
            <a:avLst/>
          </a:prstGeom>
          <a:noFill/>
        </p:spPr>
        <p:txBody>
          <a:bodyPr wrap="square" rtlCol="0">
            <a:spAutoFit/>
          </a:bodyPr>
          <a:lstStyle/>
          <a:p>
            <a:r>
              <a:rPr lang="en-US" sz="5400" b="1" dirty="0">
                <a:solidFill>
                  <a:srgbClr val="0070C0"/>
                </a:solidFill>
              </a:rPr>
              <a:t>Cross Border Activities</a:t>
            </a:r>
          </a:p>
        </p:txBody>
      </p:sp>
    </p:spTree>
    <p:extLst>
      <p:ext uri="{BB962C8B-B14F-4D97-AF65-F5344CB8AC3E}">
        <p14:creationId xmlns:p14="http://schemas.microsoft.com/office/powerpoint/2010/main" val="1400387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5637" y="336451"/>
            <a:ext cx="10591569" cy="1070318"/>
          </a:xfrm>
        </p:spPr>
        <p:txBody>
          <a:bodyPr/>
          <a:lstStyle/>
          <a:p>
            <a:r>
              <a:rPr lang="en-US" dirty="0"/>
              <a:t>Cross Border Activities</a:t>
            </a:r>
          </a:p>
        </p:txBody>
      </p:sp>
      <p:sp>
        <p:nvSpPr>
          <p:cNvPr id="3" name="Text Placeholder 2"/>
          <p:cNvSpPr>
            <a:spLocks noGrp="1"/>
          </p:cNvSpPr>
          <p:nvPr>
            <p:ph type="body" sz="half" idx="2"/>
          </p:nvPr>
        </p:nvSpPr>
        <p:spPr>
          <a:xfrm>
            <a:off x="465637" y="1406769"/>
            <a:ext cx="10971397" cy="5219114"/>
          </a:xfrm>
        </p:spPr>
        <p:txBody>
          <a:bodyPr>
            <a:normAutofit/>
          </a:bodyPr>
          <a:lstStyle/>
          <a:p>
            <a:pPr marL="285750" indent="-285750">
              <a:buFont typeface="Arial" panose="020B0604020202020204" pitchFamily="34" charset="0"/>
              <a:buChar char="•"/>
            </a:pPr>
            <a:r>
              <a:rPr lang="en-US" sz="2400" dirty="0"/>
              <a:t>San Diego-Tijuana region is one of the largest binational metropolitan areas</a:t>
            </a:r>
          </a:p>
          <a:p>
            <a:pPr marL="285750" indent="-285750">
              <a:buFont typeface="Arial" panose="020B0604020202020204" pitchFamily="34" charset="0"/>
              <a:buChar char="•"/>
            </a:pPr>
            <a:r>
              <a:rPr lang="en-US" sz="2400" dirty="0"/>
              <a:t>Busiest land crossing in the world</a:t>
            </a:r>
          </a:p>
          <a:p>
            <a:pPr marL="742950" lvl="1" indent="-285750">
              <a:buFont typeface="Arial" panose="020B0604020202020204" pitchFamily="34" charset="0"/>
              <a:buChar char="•"/>
            </a:pPr>
            <a:r>
              <a:rPr lang="en-US" sz="1800" dirty="0"/>
              <a:t>50k northbound vehicles/25k northbound pedestrians daily</a:t>
            </a:r>
          </a:p>
          <a:p>
            <a:pPr marL="742950" lvl="1" indent="-285750">
              <a:buFont typeface="Arial" panose="020B0604020202020204" pitchFamily="34" charset="0"/>
              <a:buChar char="•"/>
            </a:pPr>
            <a:r>
              <a:rPr lang="en-US" sz="1800" dirty="0"/>
              <a:t>In 2015, 14 million vehicles crossed San </a:t>
            </a:r>
            <a:r>
              <a:rPr lang="en-US" sz="1800" dirty="0" err="1"/>
              <a:t>Ysidro</a:t>
            </a:r>
            <a:r>
              <a:rPr lang="en-US" sz="1800" dirty="0"/>
              <a:t> border and 33 million people in total (cars/walking/buses) </a:t>
            </a:r>
          </a:p>
          <a:p>
            <a:pPr marL="285750" indent="-285750">
              <a:buFont typeface="Arial" panose="020B0604020202020204" pitchFamily="34" charset="0"/>
              <a:buChar char="•"/>
            </a:pPr>
            <a:r>
              <a:rPr lang="en-US" sz="2400" dirty="0"/>
              <a:t>Partnership between San Diego and Tijuana</a:t>
            </a:r>
          </a:p>
          <a:p>
            <a:pPr marL="285750" indent="-285750">
              <a:buFont typeface="Arial" panose="020B0604020202020204" pitchFamily="34" charset="0"/>
              <a:buChar char="•"/>
            </a:pPr>
            <a:r>
              <a:rPr lang="en-US" sz="2400" dirty="0"/>
              <a:t>Increase in documentation to come into US and now into MX</a:t>
            </a:r>
          </a:p>
          <a:p>
            <a:pPr marL="742950" lvl="1" indent="-285750">
              <a:buFont typeface="Arial" panose="020B0604020202020204" pitchFamily="34" charset="0"/>
              <a:buChar char="•"/>
            </a:pPr>
            <a:r>
              <a:rPr lang="en-US" sz="1800" dirty="0"/>
              <a:t>Impacted merchants in Tijuana and San Diego</a:t>
            </a:r>
          </a:p>
          <a:p>
            <a:pPr marL="285750" indent="-285750">
              <a:buFont typeface="Arial" panose="020B0604020202020204" pitchFamily="34" charset="0"/>
              <a:buChar char="•"/>
            </a:pPr>
            <a:r>
              <a:rPr lang="en-US" sz="2400" dirty="0"/>
              <a:t>Difficulty of getting a visa for MX nationals</a:t>
            </a:r>
          </a:p>
          <a:p>
            <a:pPr marL="285750" indent="-285750">
              <a:buFont typeface="Arial" panose="020B0604020202020204" pitchFamily="34" charset="0"/>
              <a:buChar char="•"/>
            </a:pPr>
            <a:endParaRPr lang="en-US" sz="2400" dirty="0"/>
          </a:p>
          <a:p>
            <a:pPr marL="742950" lvl="1" indent="-285750">
              <a:buFont typeface="Arial" panose="020B0604020202020204" pitchFamily="34" charset="0"/>
              <a:buChar char="•"/>
            </a:pPr>
            <a:endParaRPr lang="en-US" sz="1800" dirty="0"/>
          </a:p>
        </p:txBody>
      </p:sp>
    </p:spTree>
    <p:extLst>
      <p:ext uri="{BB962C8B-B14F-4D97-AF65-F5344CB8AC3E}">
        <p14:creationId xmlns:p14="http://schemas.microsoft.com/office/powerpoint/2010/main" val="2509126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1" y="452718"/>
            <a:ext cx="9993086" cy="1400530"/>
          </a:xfrm>
        </p:spPr>
        <p:txBody>
          <a:bodyPr/>
          <a:lstStyle/>
          <a:p>
            <a:r>
              <a:rPr lang="en-US" dirty="0"/>
              <a:t>San </a:t>
            </a:r>
            <a:r>
              <a:rPr lang="en-US" dirty="0" err="1"/>
              <a:t>Ysidro</a:t>
            </a:r>
            <a:r>
              <a:rPr lang="en-US" dirty="0"/>
              <a:t> Vehicle Crossing Into U.S.</a:t>
            </a:r>
            <a:br>
              <a:rPr lang="en-US" dirty="0"/>
            </a:br>
            <a:r>
              <a:rPr lang="en-US" sz="1400" dirty="0"/>
              <a:t>Photo Credit: Mexico News Daily  http://mexiconewsdaily.com/news/mexico-to-implement-new-rules-at-border/</a:t>
            </a:r>
          </a:p>
        </p:txBody>
      </p:sp>
      <p:pic>
        <p:nvPicPr>
          <p:cNvPr id="1026" name="Picture 2" descr="http://mexiconewsdaily.com/wp-content/uploads/2015/07/tijuana-600x398.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06731" y="2052918"/>
            <a:ext cx="7876903" cy="4440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4497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1122864"/>
          </a:xfrm>
        </p:spPr>
        <p:txBody>
          <a:bodyPr/>
          <a:lstStyle/>
          <a:p>
            <a:r>
              <a:rPr lang="en-US" dirty="0"/>
              <a:t>Who Crosses Regularly?</a:t>
            </a:r>
          </a:p>
        </p:txBody>
      </p:sp>
      <p:sp>
        <p:nvSpPr>
          <p:cNvPr id="3" name="Content Placeholder 2"/>
          <p:cNvSpPr>
            <a:spLocks noGrp="1"/>
          </p:cNvSpPr>
          <p:nvPr>
            <p:ph idx="1"/>
          </p:nvPr>
        </p:nvSpPr>
        <p:spPr>
          <a:xfrm>
            <a:off x="646111" y="1294228"/>
            <a:ext cx="10340757" cy="5401994"/>
          </a:xfrm>
        </p:spPr>
        <p:txBody>
          <a:bodyPr>
            <a:normAutofit/>
          </a:bodyPr>
          <a:lstStyle/>
          <a:p>
            <a:r>
              <a:rPr lang="en-US" sz="2800" i="1" dirty="0" err="1"/>
              <a:t>Transfronterizos</a:t>
            </a:r>
            <a:r>
              <a:rPr lang="en-US" sz="2800" dirty="0"/>
              <a:t>:  </a:t>
            </a:r>
          </a:p>
          <a:p>
            <a:pPr lvl="1"/>
            <a:r>
              <a:rPr lang="en-US" sz="2400" dirty="0"/>
              <a:t>Students of all ages live in TJ and study in the US</a:t>
            </a:r>
          </a:p>
          <a:p>
            <a:pPr lvl="2"/>
            <a:r>
              <a:rPr lang="en-US" sz="2000" dirty="0"/>
              <a:t>LPR status at risk for those that are not USC</a:t>
            </a:r>
          </a:p>
          <a:p>
            <a:r>
              <a:rPr lang="en-US" sz="2600" dirty="0"/>
              <a:t>Workers that live in TJ as well as those that live in US but work takes them to Baja California</a:t>
            </a:r>
          </a:p>
          <a:p>
            <a:pPr lvl="2"/>
            <a:r>
              <a:rPr lang="en-US" sz="2000" dirty="0"/>
              <a:t>Often are USC or LPR and are authorized to work in US</a:t>
            </a:r>
          </a:p>
          <a:p>
            <a:pPr lvl="2"/>
            <a:r>
              <a:rPr lang="en-US" sz="2000" dirty="0"/>
              <a:t>Many, many non-Mexican USC that choose to live in TJ due to cost and lifestyle</a:t>
            </a:r>
          </a:p>
          <a:p>
            <a:r>
              <a:rPr lang="en-US" sz="2600" dirty="0"/>
              <a:t>Family ties on both sides of the border for many</a:t>
            </a:r>
          </a:p>
          <a:p>
            <a:r>
              <a:rPr lang="en-US" sz="2600" dirty="0"/>
              <a:t>Tourists from SD area and all over the world</a:t>
            </a:r>
          </a:p>
          <a:p>
            <a:r>
              <a:rPr lang="en-US" sz="2600" dirty="0"/>
              <a:t>Shoppers and goods going to both sides of the border</a:t>
            </a:r>
          </a:p>
          <a:p>
            <a:pPr lvl="2"/>
            <a:endParaRPr lang="en-US" dirty="0"/>
          </a:p>
          <a:p>
            <a:pPr lvl="1"/>
            <a:endParaRPr lang="en-US" dirty="0"/>
          </a:p>
        </p:txBody>
      </p:sp>
    </p:spTree>
    <p:extLst>
      <p:ext uri="{BB962C8B-B14F-4D97-AF65-F5344CB8AC3E}">
        <p14:creationId xmlns:p14="http://schemas.microsoft.com/office/powerpoint/2010/main" val="19810453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0482" y="235132"/>
            <a:ext cx="9404723" cy="1187042"/>
          </a:xfrm>
        </p:spPr>
        <p:txBody>
          <a:bodyPr/>
          <a:lstStyle/>
          <a:p>
            <a:pPr algn="ctr"/>
            <a:r>
              <a:rPr lang="en-US" sz="5400" dirty="0"/>
              <a:t>Enforcement at the Border</a:t>
            </a:r>
          </a:p>
        </p:txBody>
      </p:sp>
      <p:pic>
        <p:nvPicPr>
          <p:cNvPr id="7" name="Picture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67240" y="1649373"/>
            <a:ext cx="4791205" cy="4842868"/>
          </a:xfrm>
          <a:prstGeom prst="rect">
            <a:avLst/>
          </a:prstGeom>
        </p:spPr>
      </p:pic>
    </p:spTree>
    <p:extLst>
      <p:ext uri="{BB962C8B-B14F-4D97-AF65-F5344CB8AC3E}">
        <p14:creationId xmlns:p14="http://schemas.microsoft.com/office/powerpoint/2010/main" val="329477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0" y="452718"/>
            <a:ext cx="10300563" cy="1400530"/>
          </a:xfrm>
        </p:spPr>
        <p:txBody>
          <a:bodyPr/>
          <a:lstStyle/>
          <a:p>
            <a:r>
              <a:rPr lang="en-US" dirty="0"/>
              <a:t>Some Dept. of Homeland Security Info</a:t>
            </a:r>
          </a:p>
        </p:txBody>
      </p:sp>
      <p:sp>
        <p:nvSpPr>
          <p:cNvPr id="3" name="Content Placeholder 2"/>
          <p:cNvSpPr>
            <a:spLocks noGrp="1"/>
          </p:cNvSpPr>
          <p:nvPr>
            <p:ph idx="1"/>
          </p:nvPr>
        </p:nvSpPr>
        <p:spPr>
          <a:xfrm>
            <a:off x="300446" y="1554480"/>
            <a:ext cx="10842171" cy="4693919"/>
          </a:xfrm>
        </p:spPr>
        <p:txBody>
          <a:bodyPr>
            <a:normAutofit fontScale="92500" lnSpcReduction="20000"/>
          </a:bodyPr>
          <a:lstStyle/>
          <a:p>
            <a:r>
              <a:rPr lang="en-US" dirty="0"/>
              <a:t>60 linear miles of international boundary with Mexico</a:t>
            </a:r>
          </a:p>
          <a:p>
            <a:pPr lvl="1"/>
            <a:r>
              <a:rPr lang="en-US" dirty="0"/>
              <a:t>South of SD are cities of Tijuana and </a:t>
            </a:r>
            <a:r>
              <a:rPr lang="en-US" dirty="0" err="1"/>
              <a:t>Tecate</a:t>
            </a:r>
            <a:r>
              <a:rPr lang="en-US" dirty="0"/>
              <a:t> with combined populations of 4.5 million </a:t>
            </a:r>
          </a:p>
          <a:p>
            <a:pPr lvl="1"/>
            <a:r>
              <a:rPr lang="en-US" dirty="0"/>
              <a:t>Prior to 1994, SD region was the smallest region but recorded the highest unauthorized crossings</a:t>
            </a:r>
          </a:p>
          <a:p>
            <a:r>
              <a:rPr lang="en-US" dirty="0"/>
              <a:t>High levels of human trafficking in the San Diego border region</a:t>
            </a:r>
          </a:p>
          <a:p>
            <a:pPr lvl="1"/>
            <a:r>
              <a:rPr lang="en-US" dirty="0"/>
              <a:t>SD rated one of the 13 highest areas of commercial exploitation of children in the nation</a:t>
            </a:r>
          </a:p>
          <a:p>
            <a:pPr lvl="1"/>
            <a:r>
              <a:rPr lang="en-US" dirty="0"/>
              <a:t>DHS’s Blue Campaign is aimed at recognizing and eliminating trafficking</a:t>
            </a:r>
          </a:p>
          <a:p>
            <a:r>
              <a:rPr lang="en-US" dirty="0"/>
              <a:t>Repatriation of Mexicans has dropped 2/3s from 2009 to 2015 which mirrors the drop in Border Patrol apprehensions during that period as well</a:t>
            </a:r>
          </a:p>
          <a:p>
            <a:pPr lvl="1"/>
            <a:r>
              <a:rPr lang="en-US" dirty="0"/>
              <a:t>Repatriation: a migrant is detained and then returned to country of origin</a:t>
            </a:r>
          </a:p>
          <a:p>
            <a:r>
              <a:rPr lang="en-US" dirty="0"/>
              <a:t>The consequences strategy seems to work well for Mexican adults BUT the demographics of undocumented migrants has been changing</a:t>
            </a:r>
          </a:p>
          <a:p>
            <a:pPr lvl="1"/>
            <a:r>
              <a:rPr lang="en-US" dirty="0"/>
              <a:t>Many more women and children or unaccompanied minors</a:t>
            </a:r>
          </a:p>
          <a:p>
            <a:pPr lvl="1"/>
            <a:r>
              <a:rPr lang="en-US" dirty="0"/>
              <a:t>More coming from countries other than Mexico</a:t>
            </a:r>
          </a:p>
          <a:p>
            <a:endParaRPr lang="en-US" dirty="0"/>
          </a:p>
        </p:txBody>
      </p:sp>
    </p:spTree>
    <p:extLst>
      <p:ext uri="{BB962C8B-B14F-4D97-AF65-F5344CB8AC3E}">
        <p14:creationId xmlns:p14="http://schemas.microsoft.com/office/powerpoint/2010/main" val="283069158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7299</TotalTime>
  <Words>4039</Words>
  <Application>Microsoft Office PowerPoint</Application>
  <PresentationFormat>Widescreen</PresentationFormat>
  <Paragraphs>388</Paragraphs>
  <Slides>26</Slides>
  <Notes>26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Calibri</vt:lpstr>
      <vt:lpstr>Century Gothic</vt:lpstr>
      <vt:lpstr>Wingdings 3</vt:lpstr>
      <vt:lpstr>Ion</vt:lpstr>
      <vt:lpstr>IMMIGRATION:</vt:lpstr>
      <vt:lpstr>Some Immigration Basics</vt:lpstr>
      <vt:lpstr>Obstacles in Our Immigration System </vt:lpstr>
      <vt:lpstr>PowerPoint Presentation</vt:lpstr>
      <vt:lpstr>Cross Border Activities</vt:lpstr>
      <vt:lpstr>San Ysidro Vehicle Crossing Into U.S. Photo Credit: Mexico News Daily  http://mexiconewsdaily.com/news/mexico-to-implement-new-rules-at-border/</vt:lpstr>
      <vt:lpstr>Who Crosses Regularly?</vt:lpstr>
      <vt:lpstr>Enforcement at the Border</vt:lpstr>
      <vt:lpstr>Some Dept. of Homeland Security Info</vt:lpstr>
      <vt:lpstr>Militarization of the US/MX Border</vt:lpstr>
      <vt:lpstr>THE WALL</vt:lpstr>
      <vt:lpstr>History of Barricades on the San Diego Region of Border</vt:lpstr>
      <vt:lpstr>Cost of Barricades </vt:lpstr>
      <vt:lpstr>Does It Work?</vt:lpstr>
      <vt:lpstr>Friendship Park/Parque de la Amistad</vt:lpstr>
      <vt:lpstr>Tijuana Side at Parque de la Amistad</vt:lpstr>
      <vt:lpstr>PowerPoint Presentation</vt:lpstr>
      <vt:lpstr>U.S. Side of Friendship Park</vt:lpstr>
      <vt:lpstr>PowerPoint Presentation</vt:lpstr>
      <vt:lpstr>Immigrants in Tijuana</vt:lpstr>
      <vt:lpstr>PowerPoint Presentation</vt:lpstr>
      <vt:lpstr>Asylum Seekers at the Mexico-US Border</vt:lpstr>
      <vt:lpstr>Adjusting to Life in Tijuana</vt:lpstr>
      <vt:lpstr>Deported Veterans</vt:lpstr>
      <vt:lpstr>Deported Veterans</vt:lpstr>
      <vt:lpstr>Movement at the State and Federal Level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IMMIGRATION:</dc:title>
  <dc:creator>Jennifer Avina</dc:creator>
  <cp:lastModifiedBy>Jennifer Avina</cp:lastModifiedBy>
  <cp:revision>93</cp:revision>
  <cp:lastPrinted>2017-05-31T16:46:15Z</cp:lastPrinted>
  <dcterms:created xsi:type="dcterms:W3CDTF">2017-05-18T23:03:51Z</dcterms:created>
  <dcterms:modified xsi:type="dcterms:W3CDTF">2017-06-19T20:53:12Z</dcterms:modified>
</cp:coreProperties>
</file>