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64" r:id="rId2"/>
    <p:sldId id="259" r:id="rId3"/>
    <p:sldId id="260" r:id="rId4"/>
    <p:sldId id="261" r:id="rId5"/>
    <p:sldId id="266" r:id="rId6"/>
    <p:sldId id="271" r:id="rId7"/>
    <p:sldId id="272" r:id="rId8"/>
    <p:sldId id="273" r:id="rId9"/>
    <p:sldId id="274" r:id="rId10"/>
    <p:sldId id="275" r:id="rId11"/>
    <p:sldId id="276" r:id="rId12"/>
    <p:sldId id="277" r:id="rId13"/>
    <p:sldId id="278" r:id="rId14"/>
    <p:sldId id="262" r:id="rId15"/>
    <p:sldId id="263"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ay Bertken" initials="KB" lastIdx="1" clrIdx="0">
    <p:extLst>
      <p:ext uri="{19B8F6BF-5375-455C-9EA6-DF929625EA0E}">
        <p15:presenceInfo xmlns:p15="http://schemas.microsoft.com/office/powerpoint/2012/main" userId="4ef03df48a1e36a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63" d="100"/>
          <a:sy n="63" d="100"/>
        </p:scale>
        <p:origin x="124"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ED2E24-DD18-4F3F-9A42-F019C16C39EA}" type="datetimeFigureOut">
              <a:rPr lang="en-US" smtClean="0"/>
              <a:t>5/21/2019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54AB26B-F2CF-4DF8-97F4-A14C513A67E3}" type="slidenum">
              <a:rPr lang="en-US" smtClean="0"/>
              <a:t>‹#›</a:t>
            </a:fld>
            <a:endParaRPr lang="en-US"/>
          </a:p>
        </p:txBody>
      </p:sp>
    </p:spTree>
    <p:extLst>
      <p:ext uri="{BB962C8B-B14F-4D97-AF65-F5344CB8AC3E}">
        <p14:creationId xmlns:p14="http://schemas.microsoft.com/office/powerpoint/2010/main" val="40037616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Minnesota was the first in 1991.  Since then 43 states have passed charter legislation and charters enroll about 6% of the nations public school students. In California it is about 10%</a:t>
            </a:r>
          </a:p>
        </p:txBody>
      </p:sp>
      <p:sp>
        <p:nvSpPr>
          <p:cNvPr id="4" name="Slide Number Placeholder 3"/>
          <p:cNvSpPr>
            <a:spLocks noGrp="1"/>
          </p:cNvSpPr>
          <p:nvPr>
            <p:ph type="sldNum" sz="quarter" idx="5"/>
          </p:nvPr>
        </p:nvSpPr>
        <p:spPr/>
        <p:txBody>
          <a:bodyPr/>
          <a:lstStyle/>
          <a:p>
            <a:fld id="{854AB26B-F2CF-4DF8-97F4-A14C513A67E3}" type="slidenum">
              <a:rPr lang="en-US" smtClean="0"/>
              <a:t>1</a:t>
            </a:fld>
            <a:endParaRPr lang="en-US"/>
          </a:p>
        </p:txBody>
      </p:sp>
    </p:spTree>
    <p:extLst>
      <p:ext uri="{BB962C8B-B14F-4D97-AF65-F5344CB8AC3E}">
        <p14:creationId xmlns:p14="http://schemas.microsoft.com/office/powerpoint/2010/main" val="738764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Betsy DeVos became sec of education and was actively supporting choice schools –including vouchers to private schools and charter schools, we determined to look at what the charter landscape looked like in Fresno.  Many of us on the Ed committee were former public school teachers and recognized our own bias but limited knowledge.  </a:t>
            </a:r>
          </a:p>
        </p:txBody>
      </p:sp>
      <p:sp>
        <p:nvSpPr>
          <p:cNvPr id="4" name="Slide Number Placeholder 3"/>
          <p:cNvSpPr>
            <a:spLocks noGrp="1"/>
          </p:cNvSpPr>
          <p:nvPr>
            <p:ph type="sldNum" sz="quarter" idx="5"/>
          </p:nvPr>
        </p:nvSpPr>
        <p:spPr/>
        <p:txBody>
          <a:bodyPr/>
          <a:lstStyle/>
          <a:p>
            <a:fld id="{854AB26B-F2CF-4DF8-97F4-A14C513A67E3}" type="slidenum">
              <a:rPr lang="en-US" smtClean="0"/>
              <a:t>5</a:t>
            </a:fld>
            <a:endParaRPr lang="en-US"/>
          </a:p>
        </p:txBody>
      </p:sp>
    </p:spTree>
    <p:extLst>
      <p:ext uri="{BB962C8B-B14F-4D97-AF65-F5344CB8AC3E}">
        <p14:creationId xmlns:p14="http://schemas.microsoft.com/office/powerpoint/2010/main" val="24244553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There is an education code provision that stipulates that a district may only authorize schools that have grade levels that they serve.  This is one source of our concern that the State clarify and implement its regulations</a:t>
            </a:r>
          </a:p>
        </p:txBody>
      </p:sp>
      <p:sp>
        <p:nvSpPr>
          <p:cNvPr id="4" name="Slide Number Placeholder 3"/>
          <p:cNvSpPr>
            <a:spLocks noGrp="1"/>
          </p:cNvSpPr>
          <p:nvPr>
            <p:ph type="sldNum" sz="quarter" idx="5"/>
          </p:nvPr>
        </p:nvSpPr>
        <p:spPr/>
        <p:txBody>
          <a:bodyPr/>
          <a:lstStyle/>
          <a:p>
            <a:fld id="{854AB26B-F2CF-4DF8-97F4-A14C513A67E3}" type="slidenum">
              <a:rPr lang="en-US" smtClean="0"/>
              <a:t>6</a:t>
            </a:fld>
            <a:endParaRPr lang="en-US"/>
          </a:p>
        </p:txBody>
      </p:sp>
    </p:spTree>
    <p:extLst>
      <p:ext uri="{BB962C8B-B14F-4D97-AF65-F5344CB8AC3E}">
        <p14:creationId xmlns:p14="http://schemas.microsoft.com/office/powerpoint/2010/main" val="5294712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54AB26B-F2CF-4DF8-97F4-A14C513A67E3}" type="slidenum">
              <a:rPr lang="en-US" smtClean="0"/>
              <a:t>7</a:t>
            </a:fld>
            <a:endParaRPr lang="en-US"/>
          </a:p>
        </p:txBody>
      </p:sp>
    </p:spTree>
    <p:extLst>
      <p:ext uri="{BB962C8B-B14F-4D97-AF65-F5344CB8AC3E}">
        <p14:creationId xmlns:p14="http://schemas.microsoft.com/office/powerpoint/2010/main" val="13087963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54AB26B-F2CF-4DF8-97F4-A14C513A67E3}" type="slidenum">
              <a:rPr lang="en-US" smtClean="0"/>
              <a:t>8</a:t>
            </a:fld>
            <a:endParaRPr lang="en-US"/>
          </a:p>
        </p:txBody>
      </p:sp>
    </p:spTree>
    <p:extLst>
      <p:ext uri="{BB962C8B-B14F-4D97-AF65-F5344CB8AC3E}">
        <p14:creationId xmlns:p14="http://schemas.microsoft.com/office/powerpoint/2010/main" val="18236711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100% funding levels require 40% of revenues spent on personnel and benefits, 80% on instruction and instruction related activities and a pupil teacher ratio of 25 to 1 or equal to the largest school district in the county.  None of these benchmarks are obviously met on the basis of accessible reported data.</a:t>
            </a:r>
          </a:p>
        </p:txBody>
      </p:sp>
      <p:sp>
        <p:nvSpPr>
          <p:cNvPr id="4" name="Slide Number Placeholder 3"/>
          <p:cNvSpPr>
            <a:spLocks noGrp="1"/>
          </p:cNvSpPr>
          <p:nvPr>
            <p:ph type="sldNum" sz="quarter" idx="5"/>
          </p:nvPr>
        </p:nvSpPr>
        <p:spPr/>
        <p:txBody>
          <a:bodyPr/>
          <a:lstStyle/>
          <a:p>
            <a:fld id="{854AB26B-F2CF-4DF8-97F4-A14C513A67E3}" type="slidenum">
              <a:rPr lang="en-US" smtClean="0"/>
              <a:t>9</a:t>
            </a:fld>
            <a:endParaRPr lang="en-US"/>
          </a:p>
        </p:txBody>
      </p:sp>
    </p:spTree>
    <p:extLst>
      <p:ext uri="{BB962C8B-B14F-4D97-AF65-F5344CB8AC3E}">
        <p14:creationId xmlns:p14="http://schemas.microsoft.com/office/powerpoint/2010/main" val="25402350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With regard to cap—Initial charter legislation provided for 100 schools.  Amended in 1998 to allow for 250 with 100 possible additions each year.</a:t>
            </a:r>
          </a:p>
          <a:p>
            <a:r>
              <a:rPr lang="en-US" dirty="0"/>
              <a:t>1507 allows for such schools to stay open until charter is renewed.  Can stay authorized with  permission from resident district.  No discussion of denial of that permission.  Appeal? </a:t>
            </a:r>
          </a:p>
        </p:txBody>
      </p:sp>
      <p:sp>
        <p:nvSpPr>
          <p:cNvPr id="4" name="Slide Number Placeholder 3"/>
          <p:cNvSpPr>
            <a:spLocks noGrp="1"/>
          </p:cNvSpPr>
          <p:nvPr>
            <p:ph type="sldNum" sz="quarter" idx="5"/>
          </p:nvPr>
        </p:nvSpPr>
        <p:spPr/>
        <p:txBody>
          <a:bodyPr/>
          <a:lstStyle/>
          <a:p>
            <a:fld id="{854AB26B-F2CF-4DF8-97F4-A14C513A67E3}" type="slidenum">
              <a:rPr lang="en-US" smtClean="0"/>
              <a:t>14</a:t>
            </a:fld>
            <a:endParaRPr lang="en-US"/>
          </a:p>
        </p:txBody>
      </p:sp>
    </p:spTree>
    <p:extLst>
      <p:ext uri="{BB962C8B-B14F-4D97-AF65-F5344CB8AC3E}">
        <p14:creationId xmlns:p14="http://schemas.microsoft.com/office/powerpoint/2010/main" val="31550705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643628-1BB2-4A39-8584-FA2EED01E8E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58A54E2-F942-4086-A515-E1929D6A591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7F44DEA-0B33-4D9B-9F12-857D2C437329}"/>
              </a:ext>
            </a:extLst>
          </p:cNvPr>
          <p:cNvSpPr>
            <a:spLocks noGrp="1"/>
          </p:cNvSpPr>
          <p:nvPr>
            <p:ph type="dt" sz="half" idx="10"/>
          </p:nvPr>
        </p:nvSpPr>
        <p:spPr/>
        <p:txBody>
          <a:bodyPr/>
          <a:lstStyle/>
          <a:p>
            <a:fld id="{1CAF2974-8819-4D87-AC1F-80DA47237503}" type="datetimeFigureOut">
              <a:rPr lang="en-US" smtClean="0"/>
              <a:t>5/21/2019</a:t>
            </a:fld>
            <a:endParaRPr lang="en-US"/>
          </a:p>
        </p:txBody>
      </p:sp>
      <p:sp>
        <p:nvSpPr>
          <p:cNvPr id="5" name="Footer Placeholder 4">
            <a:extLst>
              <a:ext uri="{FF2B5EF4-FFF2-40B4-BE49-F238E27FC236}">
                <a16:creationId xmlns:a16="http://schemas.microsoft.com/office/drawing/2014/main" id="{0BF8C2C7-8473-4A8C-88A3-7430CA44EB1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4F8CDE-2297-4965-BAD1-482C554AF76C}"/>
              </a:ext>
            </a:extLst>
          </p:cNvPr>
          <p:cNvSpPr>
            <a:spLocks noGrp="1"/>
          </p:cNvSpPr>
          <p:nvPr>
            <p:ph type="sldNum" sz="quarter" idx="12"/>
          </p:nvPr>
        </p:nvSpPr>
        <p:spPr/>
        <p:txBody>
          <a:bodyPr/>
          <a:lstStyle/>
          <a:p>
            <a:fld id="{257AFD5D-DA25-4BFB-AE9F-0FC0A9C8DF0C}" type="slidenum">
              <a:rPr lang="en-US" smtClean="0"/>
              <a:t>‹#›</a:t>
            </a:fld>
            <a:endParaRPr lang="en-US"/>
          </a:p>
        </p:txBody>
      </p:sp>
    </p:spTree>
    <p:extLst>
      <p:ext uri="{BB962C8B-B14F-4D97-AF65-F5344CB8AC3E}">
        <p14:creationId xmlns:p14="http://schemas.microsoft.com/office/powerpoint/2010/main" val="37084395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486C2-D679-4B44-A7E1-5C64355B8D8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E61091B-070D-497D-B5B6-4B635843439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DD2BFC9-295D-4063-A4CE-FBE430B13D15}"/>
              </a:ext>
            </a:extLst>
          </p:cNvPr>
          <p:cNvSpPr>
            <a:spLocks noGrp="1"/>
          </p:cNvSpPr>
          <p:nvPr>
            <p:ph type="dt" sz="half" idx="10"/>
          </p:nvPr>
        </p:nvSpPr>
        <p:spPr/>
        <p:txBody>
          <a:bodyPr/>
          <a:lstStyle/>
          <a:p>
            <a:fld id="{1CAF2974-8819-4D87-AC1F-80DA47237503}" type="datetimeFigureOut">
              <a:rPr lang="en-US" smtClean="0"/>
              <a:t>5/21/2019</a:t>
            </a:fld>
            <a:endParaRPr lang="en-US"/>
          </a:p>
        </p:txBody>
      </p:sp>
      <p:sp>
        <p:nvSpPr>
          <p:cNvPr id="5" name="Footer Placeholder 4">
            <a:extLst>
              <a:ext uri="{FF2B5EF4-FFF2-40B4-BE49-F238E27FC236}">
                <a16:creationId xmlns:a16="http://schemas.microsoft.com/office/drawing/2014/main" id="{7F63169A-7E56-49BB-96F2-C093E035C21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C010073-4AAA-4A3D-B4CA-723A1DDEC732}"/>
              </a:ext>
            </a:extLst>
          </p:cNvPr>
          <p:cNvSpPr>
            <a:spLocks noGrp="1"/>
          </p:cNvSpPr>
          <p:nvPr>
            <p:ph type="sldNum" sz="quarter" idx="12"/>
          </p:nvPr>
        </p:nvSpPr>
        <p:spPr/>
        <p:txBody>
          <a:bodyPr/>
          <a:lstStyle/>
          <a:p>
            <a:fld id="{257AFD5D-DA25-4BFB-AE9F-0FC0A9C8DF0C}" type="slidenum">
              <a:rPr lang="en-US" smtClean="0"/>
              <a:t>‹#›</a:t>
            </a:fld>
            <a:endParaRPr lang="en-US"/>
          </a:p>
        </p:txBody>
      </p:sp>
    </p:spTree>
    <p:extLst>
      <p:ext uri="{BB962C8B-B14F-4D97-AF65-F5344CB8AC3E}">
        <p14:creationId xmlns:p14="http://schemas.microsoft.com/office/powerpoint/2010/main" val="25165732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D69C95D-51B5-43E2-BBD1-A488DDAE978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C643A29-205B-49F2-BE24-DD79B475FD0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034B9BD-4A4B-475D-8278-C551C6D2C79E}"/>
              </a:ext>
            </a:extLst>
          </p:cNvPr>
          <p:cNvSpPr>
            <a:spLocks noGrp="1"/>
          </p:cNvSpPr>
          <p:nvPr>
            <p:ph type="dt" sz="half" idx="10"/>
          </p:nvPr>
        </p:nvSpPr>
        <p:spPr/>
        <p:txBody>
          <a:bodyPr/>
          <a:lstStyle/>
          <a:p>
            <a:fld id="{1CAF2974-8819-4D87-AC1F-80DA47237503}" type="datetimeFigureOut">
              <a:rPr lang="en-US" smtClean="0"/>
              <a:t>5/21/2019</a:t>
            </a:fld>
            <a:endParaRPr lang="en-US"/>
          </a:p>
        </p:txBody>
      </p:sp>
      <p:sp>
        <p:nvSpPr>
          <p:cNvPr id="5" name="Footer Placeholder 4">
            <a:extLst>
              <a:ext uri="{FF2B5EF4-FFF2-40B4-BE49-F238E27FC236}">
                <a16:creationId xmlns:a16="http://schemas.microsoft.com/office/drawing/2014/main" id="{9A5B9194-7799-44DD-B63F-40DD80A7EB9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043ACB3-882A-4FC3-BE54-C3CA415E667E}"/>
              </a:ext>
            </a:extLst>
          </p:cNvPr>
          <p:cNvSpPr>
            <a:spLocks noGrp="1"/>
          </p:cNvSpPr>
          <p:nvPr>
            <p:ph type="sldNum" sz="quarter" idx="12"/>
          </p:nvPr>
        </p:nvSpPr>
        <p:spPr/>
        <p:txBody>
          <a:bodyPr/>
          <a:lstStyle/>
          <a:p>
            <a:fld id="{257AFD5D-DA25-4BFB-AE9F-0FC0A9C8DF0C}" type="slidenum">
              <a:rPr lang="en-US" smtClean="0"/>
              <a:t>‹#›</a:t>
            </a:fld>
            <a:endParaRPr lang="en-US"/>
          </a:p>
        </p:txBody>
      </p:sp>
    </p:spTree>
    <p:extLst>
      <p:ext uri="{BB962C8B-B14F-4D97-AF65-F5344CB8AC3E}">
        <p14:creationId xmlns:p14="http://schemas.microsoft.com/office/powerpoint/2010/main" val="27009129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A76EA2-529B-46DC-93CD-88893FEF48D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D0073C0-77CB-4C53-B9C6-0454A2FE9F2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6349C66-4FD2-45B6-9BC8-A0923D193F4B}"/>
              </a:ext>
            </a:extLst>
          </p:cNvPr>
          <p:cNvSpPr>
            <a:spLocks noGrp="1"/>
          </p:cNvSpPr>
          <p:nvPr>
            <p:ph type="dt" sz="half" idx="10"/>
          </p:nvPr>
        </p:nvSpPr>
        <p:spPr/>
        <p:txBody>
          <a:bodyPr/>
          <a:lstStyle/>
          <a:p>
            <a:fld id="{1CAF2974-8819-4D87-AC1F-80DA47237503}" type="datetimeFigureOut">
              <a:rPr lang="en-US" smtClean="0"/>
              <a:t>5/21/2019</a:t>
            </a:fld>
            <a:endParaRPr lang="en-US"/>
          </a:p>
        </p:txBody>
      </p:sp>
      <p:sp>
        <p:nvSpPr>
          <p:cNvPr id="5" name="Footer Placeholder 4">
            <a:extLst>
              <a:ext uri="{FF2B5EF4-FFF2-40B4-BE49-F238E27FC236}">
                <a16:creationId xmlns:a16="http://schemas.microsoft.com/office/drawing/2014/main" id="{7068F0B7-D04C-4FA2-94F3-47D291E5F02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069AF58-0FB9-4267-81A5-93C45CF5CEDC}"/>
              </a:ext>
            </a:extLst>
          </p:cNvPr>
          <p:cNvSpPr>
            <a:spLocks noGrp="1"/>
          </p:cNvSpPr>
          <p:nvPr>
            <p:ph type="sldNum" sz="quarter" idx="12"/>
          </p:nvPr>
        </p:nvSpPr>
        <p:spPr/>
        <p:txBody>
          <a:bodyPr/>
          <a:lstStyle/>
          <a:p>
            <a:fld id="{257AFD5D-DA25-4BFB-AE9F-0FC0A9C8DF0C}" type="slidenum">
              <a:rPr lang="en-US" smtClean="0"/>
              <a:t>‹#›</a:t>
            </a:fld>
            <a:endParaRPr lang="en-US"/>
          </a:p>
        </p:txBody>
      </p:sp>
    </p:spTree>
    <p:extLst>
      <p:ext uri="{BB962C8B-B14F-4D97-AF65-F5344CB8AC3E}">
        <p14:creationId xmlns:p14="http://schemas.microsoft.com/office/powerpoint/2010/main" val="38732605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3B057D-D9FB-4E83-BB66-E840B7EF566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68996D9-E304-4E4C-BEA4-D7C5D316F37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599475A-3055-4E3A-8589-28D177F4C555}"/>
              </a:ext>
            </a:extLst>
          </p:cNvPr>
          <p:cNvSpPr>
            <a:spLocks noGrp="1"/>
          </p:cNvSpPr>
          <p:nvPr>
            <p:ph type="dt" sz="half" idx="10"/>
          </p:nvPr>
        </p:nvSpPr>
        <p:spPr/>
        <p:txBody>
          <a:bodyPr/>
          <a:lstStyle/>
          <a:p>
            <a:fld id="{1CAF2974-8819-4D87-AC1F-80DA47237503}" type="datetimeFigureOut">
              <a:rPr lang="en-US" smtClean="0"/>
              <a:t>5/21/2019</a:t>
            </a:fld>
            <a:endParaRPr lang="en-US"/>
          </a:p>
        </p:txBody>
      </p:sp>
      <p:sp>
        <p:nvSpPr>
          <p:cNvPr id="5" name="Footer Placeholder 4">
            <a:extLst>
              <a:ext uri="{FF2B5EF4-FFF2-40B4-BE49-F238E27FC236}">
                <a16:creationId xmlns:a16="http://schemas.microsoft.com/office/drawing/2014/main" id="{9C122372-60F1-4779-B6D0-6C01E279B8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4CBA0A8-CF68-45FD-BF30-D6D24789AD18}"/>
              </a:ext>
            </a:extLst>
          </p:cNvPr>
          <p:cNvSpPr>
            <a:spLocks noGrp="1"/>
          </p:cNvSpPr>
          <p:nvPr>
            <p:ph type="sldNum" sz="quarter" idx="12"/>
          </p:nvPr>
        </p:nvSpPr>
        <p:spPr/>
        <p:txBody>
          <a:bodyPr/>
          <a:lstStyle/>
          <a:p>
            <a:fld id="{257AFD5D-DA25-4BFB-AE9F-0FC0A9C8DF0C}" type="slidenum">
              <a:rPr lang="en-US" smtClean="0"/>
              <a:t>‹#›</a:t>
            </a:fld>
            <a:endParaRPr lang="en-US"/>
          </a:p>
        </p:txBody>
      </p:sp>
    </p:spTree>
    <p:extLst>
      <p:ext uri="{BB962C8B-B14F-4D97-AF65-F5344CB8AC3E}">
        <p14:creationId xmlns:p14="http://schemas.microsoft.com/office/powerpoint/2010/main" val="25410320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D1AB53-068F-4426-B0FF-06CF9FC10E0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9CA26FB-7E24-4880-8A97-E94CEEFFAA8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3A762FD-B5F4-4FE6-8C9C-63135669012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F736949-0433-4045-A1C5-F4FD3233D54F}"/>
              </a:ext>
            </a:extLst>
          </p:cNvPr>
          <p:cNvSpPr>
            <a:spLocks noGrp="1"/>
          </p:cNvSpPr>
          <p:nvPr>
            <p:ph type="dt" sz="half" idx="10"/>
          </p:nvPr>
        </p:nvSpPr>
        <p:spPr/>
        <p:txBody>
          <a:bodyPr/>
          <a:lstStyle/>
          <a:p>
            <a:fld id="{1CAF2974-8819-4D87-AC1F-80DA47237503}" type="datetimeFigureOut">
              <a:rPr lang="en-US" smtClean="0"/>
              <a:t>5/21/2019</a:t>
            </a:fld>
            <a:endParaRPr lang="en-US"/>
          </a:p>
        </p:txBody>
      </p:sp>
      <p:sp>
        <p:nvSpPr>
          <p:cNvPr id="6" name="Footer Placeholder 5">
            <a:extLst>
              <a:ext uri="{FF2B5EF4-FFF2-40B4-BE49-F238E27FC236}">
                <a16:creationId xmlns:a16="http://schemas.microsoft.com/office/drawing/2014/main" id="{B11EFF32-D2B9-4D4E-9419-6F08B76290D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3E63560-ECCC-485C-802D-BBC51BB8F4C4}"/>
              </a:ext>
            </a:extLst>
          </p:cNvPr>
          <p:cNvSpPr>
            <a:spLocks noGrp="1"/>
          </p:cNvSpPr>
          <p:nvPr>
            <p:ph type="sldNum" sz="quarter" idx="12"/>
          </p:nvPr>
        </p:nvSpPr>
        <p:spPr/>
        <p:txBody>
          <a:bodyPr/>
          <a:lstStyle/>
          <a:p>
            <a:fld id="{257AFD5D-DA25-4BFB-AE9F-0FC0A9C8DF0C}" type="slidenum">
              <a:rPr lang="en-US" smtClean="0"/>
              <a:t>‹#›</a:t>
            </a:fld>
            <a:endParaRPr lang="en-US"/>
          </a:p>
        </p:txBody>
      </p:sp>
    </p:spTree>
    <p:extLst>
      <p:ext uri="{BB962C8B-B14F-4D97-AF65-F5344CB8AC3E}">
        <p14:creationId xmlns:p14="http://schemas.microsoft.com/office/powerpoint/2010/main" val="11051330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70A453-C869-4506-B329-E97842A66F6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038AC2C-BF2C-42D8-AE07-EEBDFBF0865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7B0DAB8-441E-4CAD-BA52-3C70CBCE332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7B87841-5B5D-4BBB-A7F3-A862E11F20E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CD4AFDC-F494-4087-9EE4-7D701DC4E69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85903CD-A533-47CC-AFCA-497E0659A035}"/>
              </a:ext>
            </a:extLst>
          </p:cNvPr>
          <p:cNvSpPr>
            <a:spLocks noGrp="1"/>
          </p:cNvSpPr>
          <p:nvPr>
            <p:ph type="dt" sz="half" idx="10"/>
          </p:nvPr>
        </p:nvSpPr>
        <p:spPr/>
        <p:txBody>
          <a:bodyPr/>
          <a:lstStyle/>
          <a:p>
            <a:fld id="{1CAF2974-8819-4D87-AC1F-80DA47237503}" type="datetimeFigureOut">
              <a:rPr lang="en-US" smtClean="0"/>
              <a:t>5/21/2019</a:t>
            </a:fld>
            <a:endParaRPr lang="en-US"/>
          </a:p>
        </p:txBody>
      </p:sp>
      <p:sp>
        <p:nvSpPr>
          <p:cNvPr id="8" name="Footer Placeholder 7">
            <a:extLst>
              <a:ext uri="{FF2B5EF4-FFF2-40B4-BE49-F238E27FC236}">
                <a16:creationId xmlns:a16="http://schemas.microsoft.com/office/drawing/2014/main" id="{E7F15744-84FD-4246-8121-7508B2144E1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7DF0B69-07F0-475C-A683-A43DB4DD7E16}"/>
              </a:ext>
            </a:extLst>
          </p:cNvPr>
          <p:cNvSpPr>
            <a:spLocks noGrp="1"/>
          </p:cNvSpPr>
          <p:nvPr>
            <p:ph type="sldNum" sz="quarter" idx="12"/>
          </p:nvPr>
        </p:nvSpPr>
        <p:spPr/>
        <p:txBody>
          <a:bodyPr/>
          <a:lstStyle/>
          <a:p>
            <a:fld id="{257AFD5D-DA25-4BFB-AE9F-0FC0A9C8DF0C}" type="slidenum">
              <a:rPr lang="en-US" smtClean="0"/>
              <a:t>‹#›</a:t>
            </a:fld>
            <a:endParaRPr lang="en-US"/>
          </a:p>
        </p:txBody>
      </p:sp>
    </p:spTree>
    <p:extLst>
      <p:ext uri="{BB962C8B-B14F-4D97-AF65-F5344CB8AC3E}">
        <p14:creationId xmlns:p14="http://schemas.microsoft.com/office/powerpoint/2010/main" val="39879531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0FE1B4-E851-42C1-892B-900FEAEB310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E21B2DA-51F3-4F22-BB62-49BAC40BBECA}"/>
              </a:ext>
            </a:extLst>
          </p:cNvPr>
          <p:cNvSpPr>
            <a:spLocks noGrp="1"/>
          </p:cNvSpPr>
          <p:nvPr>
            <p:ph type="dt" sz="half" idx="10"/>
          </p:nvPr>
        </p:nvSpPr>
        <p:spPr/>
        <p:txBody>
          <a:bodyPr/>
          <a:lstStyle/>
          <a:p>
            <a:fld id="{1CAF2974-8819-4D87-AC1F-80DA47237503}" type="datetimeFigureOut">
              <a:rPr lang="en-US" smtClean="0"/>
              <a:t>5/21/2019</a:t>
            </a:fld>
            <a:endParaRPr lang="en-US"/>
          </a:p>
        </p:txBody>
      </p:sp>
      <p:sp>
        <p:nvSpPr>
          <p:cNvPr id="4" name="Footer Placeholder 3">
            <a:extLst>
              <a:ext uri="{FF2B5EF4-FFF2-40B4-BE49-F238E27FC236}">
                <a16:creationId xmlns:a16="http://schemas.microsoft.com/office/drawing/2014/main" id="{46E14D4E-1D7C-4F3B-ABDF-CA34E747499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4F8A3C0-9150-41B3-991E-CBCD3DCA4064}"/>
              </a:ext>
            </a:extLst>
          </p:cNvPr>
          <p:cNvSpPr>
            <a:spLocks noGrp="1"/>
          </p:cNvSpPr>
          <p:nvPr>
            <p:ph type="sldNum" sz="quarter" idx="12"/>
          </p:nvPr>
        </p:nvSpPr>
        <p:spPr/>
        <p:txBody>
          <a:bodyPr/>
          <a:lstStyle/>
          <a:p>
            <a:fld id="{257AFD5D-DA25-4BFB-AE9F-0FC0A9C8DF0C}" type="slidenum">
              <a:rPr lang="en-US" smtClean="0"/>
              <a:t>‹#›</a:t>
            </a:fld>
            <a:endParaRPr lang="en-US"/>
          </a:p>
        </p:txBody>
      </p:sp>
    </p:spTree>
    <p:extLst>
      <p:ext uri="{BB962C8B-B14F-4D97-AF65-F5344CB8AC3E}">
        <p14:creationId xmlns:p14="http://schemas.microsoft.com/office/powerpoint/2010/main" val="21086713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CDC4907-B3FC-4340-9686-BA73BD839EF3}"/>
              </a:ext>
            </a:extLst>
          </p:cNvPr>
          <p:cNvSpPr>
            <a:spLocks noGrp="1"/>
          </p:cNvSpPr>
          <p:nvPr>
            <p:ph type="dt" sz="half" idx="10"/>
          </p:nvPr>
        </p:nvSpPr>
        <p:spPr/>
        <p:txBody>
          <a:bodyPr/>
          <a:lstStyle/>
          <a:p>
            <a:fld id="{1CAF2974-8819-4D87-AC1F-80DA47237503}" type="datetimeFigureOut">
              <a:rPr lang="en-US" smtClean="0"/>
              <a:t>5/21/2019</a:t>
            </a:fld>
            <a:endParaRPr lang="en-US"/>
          </a:p>
        </p:txBody>
      </p:sp>
      <p:sp>
        <p:nvSpPr>
          <p:cNvPr id="3" name="Footer Placeholder 2">
            <a:extLst>
              <a:ext uri="{FF2B5EF4-FFF2-40B4-BE49-F238E27FC236}">
                <a16:creationId xmlns:a16="http://schemas.microsoft.com/office/drawing/2014/main" id="{2466A7A4-040A-4D3A-B77D-D8F5552F7A0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C486509-879F-4EA1-811B-DB2852A765BD}"/>
              </a:ext>
            </a:extLst>
          </p:cNvPr>
          <p:cNvSpPr>
            <a:spLocks noGrp="1"/>
          </p:cNvSpPr>
          <p:nvPr>
            <p:ph type="sldNum" sz="quarter" idx="12"/>
          </p:nvPr>
        </p:nvSpPr>
        <p:spPr/>
        <p:txBody>
          <a:bodyPr/>
          <a:lstStyle/>
          <a:p>
            <a:fld id="{257AFD5D-DA25-4BFB-AE9F-0FC0A9C8DF0C}" type="slidenum">
              <a:rPr lang="en-US" smtClean="0"/>
              <a:t>‹#›</a:t>
            </a:fld>
            <a:endParaRPr lang="en-US"/>
          </a:p>
        </p:txBody>
      </p:sp>
    </p:spTree>
    <p:extLst>
      <p:ext uri="{BB962C8B-B14F-4D97-AF65-F5344CB8AC3E}">
        <p14:creationId xmlns:p14="http://schemas.microsoft.com/office/powerpoint/2010/main" val="12689345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76470-9AEB-47D5-8F94-6B814BAA713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A49E614-C8E8-41C4-B72D-43EF9F25637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4ED6FFB-4704-492F-9EFC-A1C6976FE63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0449C5E-CA98-42B8-B0E7-D6B49C03EB66}"/>
              </a:ext>
            </a:extLst>
          </p:cNvPr>
          <p:cNvSpPr>
            <a:spLocks noGrp="1"/>
          </p:cNvSpPr>
          <p:nvPr>
            <p:ph type="dt" sz="half" idx="10"/>
          </p:nvPr>
        </p:nvSpPr>
        <p:spPr/>
        <p:txBody>
          <a:bodyPr/>
          <a:lstStyle/>
          <a:p>
            <a:fld id="{1CAF2974-8819-4D87-AC1F-80DA47237503}" type="datetimeFigureOut">
              <a:rPr lang="en-US" smtClean="0"/>
              <a:t>5/21/2019</a:t>
            </a:fld>
            <a:endParaRPr lang="en-US"/>
          </a:p>
        </p:txBody>
      </p:sp>
      <p:sp>
        <p:nvSpPr>
          <p:cNvPr id="6" name="Footer Placeholder 5">
            <a:extLst>
              <a:ext uri="{FF2B5EF4-FFF2-40B4-BE49-F238E27FC236}">
                <a16:creationId xmlns:a16="http://schemas.microsoft.com/office/drawing/2014/main" id="{6A488397-459E-41B4-B0F8-4BBB98E60E6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CF1F221-1F7F-47B4-A777-8DFD684B7B71}"/>
              </a:ext>
            </a:extLst>
          </p:cNvPr>
          <p:cNvSpPr>
            <a:spLocks noGrp="1"/>
          </p:cNvSpPr>
          <p:nvPr>
            <p:ph type="sldNum" sz="quarter" idx="12"/>
          </p:nvPr>
        </p:nvSpPr>
        <p:spPr/>
        <p:txBody>
          <a:bodyPr/>
          <a:lstStyle/>
          <a:p>
            <a:fld id="{257AFD5D-DA25-4BFB-AE9F-0FC0A9C8DF0C}" type="slidenum">
              <a:rPr lang="en-US" smtClean="0"/>
              <a:t>‹#›</a:t>
            </a:fld>
            <a:endParaRPr lang="en-US"/>
          </a:p>
        </p:txBody>
      </p:sp>
    </p:spTree>
    <p:extLst>
      <p:ext uri="{BB962C8B-B14F-4D97-AF65-F5344CB8AC3E}">
        <p14:creationId xmlns:p14="http://schemas.microsoft.com/office/powerpoint/2010/main" val="14894985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C09DC6-E946-4F79-BDCE-A4BB000ABF3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4127A43-EC67-49AE-B7E6-BBEFC09CAA0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FEB07AC-DD4F-46E7-9E5E-43922C0947E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34F505A-47B4-47C1-B39A-0B0D08DBC175}"/>
              </a:ext>
            </a:extLst>
          </p:cNvPr>
          <p:cNvSpPr>
            <a:spLocks noGrp="1"/>
          </p:cNvSpPr>
          <p:nvPr>
            <p:ph type="dt" sz="half" idx="10"/>
          </p:nvPr>
        </p:nvSpPr>
        <p:spPr/>
        <p:txBody>
          <a:bodyPr/>
          <a:lstStyle/>
          <a:p>
            <a:fld id="{1CAF2974-8819-4D87-AC1F-80DA47237503}" type="datetimeFigureOut">
              <a:rPr lang="en-US" smtClean="0"/>
              <a:t>5/21/2019</a:t>
            </a:fld>
            <a:endParaRPr lang="en-US"/>
          </a:p>
        </p:txBody>
      </p:sp>
      <p:sp>
        <p:nvSpPr>
          <p:cNvPr id="6" name="Footer Placeholder 5">
            <a:extLst>
              <a:ext uri="{FF2B5EF4-FFF2-40B4-BE49-F238E27FC236}">
                <a16:creationId xmlns:a16="http://schemas.microsoft.com/office/drawing/2014/main" id="{57DA4D92-5B7B-4AE1-A46A-00C4C358924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FD4E7C7-7667-4519-94FB-3FF6405D6DBB}"/>
              </a:ext>
            </a:extLst>
          </p:cNvPr>
          <p:cNvSpPr>
            <a:spLocks noGrp="1"/>
          </p:cNvSpPr>
          <p:nvPr>
            <p:ph type="sldNum" sz="quarter" idx="12"/>
          </p:nvPr>
        </p:nvSpPr>
        <p:spPr/>
        <p:txBody>
          <a:bodyPr/>
          <a:lstStyle/>
          <a:p>
            <a:fld id="{257AFD5D-DA25-4BFB-AE9F-0FC0A9C8DF0C}" type="slidenum">
              <a:rPr lang="en-US" smtClean="0"/>
              <a:t>‹#›</a:t>
            </a:fld>
            <a:endParaRPr lang="en-US"/>
          </a:p>
        </p:txBody>
      </p:sp>
    </p:spTree>
    <p:extLst>
      <p:ext uri="{BB962C8B-B14F-4D97-AF65-F5344CB8AC3E}">
        <p14:creationId xmlns:p14="http://schemas.microsoft.com/office/powerpoint/2010/main" val="35772105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1C96AE3-894D-4674-A9DC-F4ACF2AD3E7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21C572B-D03D-4F0F-973A-3A51069F029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3F23228-5C89-44FA-B2D8-35CF297536A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AF2974-8819-4D87-AC1F-80DA47237503}" type="datetimeFigureOut">
              <a:rPr lang="en-US" smtClean="0"/>
              <a:t>5/21/2019</a:t>
            </a:fld>
            <a:endParaRPr lang="en-US"/>
          </a:p>
        </p:txBody>
      </p:sp>
      <p:sp>
        <p:nvSpPr>
          <p:cNvPr id="5" name="Footer Placeholder 4">
            <a:extLst>
              <a:ext uri="{FF2B5EF4-FFF2-40B4-BE49-F238E27FC236}">
                <a16:creationId xmlns:a16="http://schemas.microsoft.com/office/drawing/2014/main" id="{008A5F3A-635D-4781-87C2-2AED1C379D4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CB3F86C-1CE5-4A3B-9D53-7462D447964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57AFD5D-DA25-4BFB-AE9F-0FC0A9C8DF0C}" type="slidenum">
              <a:rPr lang="en-US" smtClean="0"/>
              <a:t>‹#›</a:t>
            </a:fld>
            <a:endParaRPr lang="en-US"/>
          </a:p>
        </p:txBody>
      </p:sp>
    </p:spTree>
    <p:extLst>
      <p:ext uri="{BB962C8B-B14F-4D97-AF65-F5344CB8AC3E}">
        <p14:creationId xmlns:p14="http://schemas.microsoft.com/office/powerpoint/2010/main" val="16235458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D6A1AA-319A-4E1C-B526-9B81364DBD06}"/>
              </a:ext>
            </a:extLst>
          </p:cNvPr>
          <p:cNvSpPr>
            <a:spLocks noGrp="1"/>
          </p:cNvSpPr>
          <p:nvPr>
            <p:ph type="title"/>
          </p:nvPr>
        </p:nvSpPr>
        <p:spPr>
          <a:xfrm>
            <a:off x="838200" y="963877"/>
            <a:ext cx="3494362" cy="4930246"/>
          </a:xfrm>
        </p:spPr>
        <p:txBody>
          <a:bodyPr>
            <a:normAutofit/>
          </a:bodyPr>
          <a:lstStyle/>
          <a:p>
            <a:pPr algn="r"/>
            <a:r>
              <a:rPr lang="en-US">
                <a:solidFill>
                  <a:schemeClr val="accent1"/>
                </a:solidFill>
              </a:rPr>
              <a:t>A Bit of background</a:t>
            </a:r>
          </a:p>
        </p:txBody>
      </p:sp>
      <p:sp>
        <p:nvSpPr>
          <p:cNvPr id="3" name="Content Placeholder 2">
            <a:extLst>
              <a:ext uri="{FF2B5EF4-FFF2-40B4-BE49-F238E27FC236}">
                <a16:creationId xmlns:a16="http://schemas.microsoft.com/office/drawing/2014/main" id="{EC3425B6-FD57-4126-99B7-8E0BE10E186C}"/>
              </a:ext>
            </a:extLst>
          </p:cNvPr>
          <p:cNvSpPr>
            <a:spLocks noGrp="1"/>
          </p:cNvSpPr>
          <p:nvPr>
            <p:ph idx="1"/>
          </p:nvPr>
        </p:nvSpPr>
        <p:spPr>
          <a:xfrm>
            <a:off x="4976031" y="963877"/>
            <a:ext cx="6377769" cy="4930246"/>
          </a:xfrm>
        </p:spPr>
        <p:txBody>
          <a:bodyPr anchor="ctr">
            <a:normAutofit/>
          </a:bodyPr>
          <a:lstStyle/>
          <a:p>
            <a:pPr marL="0" indent="0">
              <a:buNone/>
            </a:pPr>
            <a:r>
              <a:rPr lang="en-US" dirty="0"/>
              <a:t>California passed charter school enabling legislation in 1993</a:t>
            </a:r>
          </a:p>
          <a:p>
            <a:pPr marL="0" indent="0">
              <a:buNone/>
            </a:pPr>
            <a:endParaRPr lang="en-US" sz="2400" dirty="0"/>
          </a:p>
          <a:p>
            <a:pPr marL="0" indent="0">
              <a:buNone/>
            </a:pPr>
            <a:r>
              <a:rPr lang="en-US" dirty="0"/>
              <a:t>The ambition was to introduce competition into the public school systems that would spur innovation</a:t>
            </a:r>
          </a:p>
          <a:p>
            <a:pPr marL="0" indent="0">
              <a:buNone/>
            </a:pPr>
            <a:endParaRPr lang="en-US" sz="2400" dirty="0"/>
          </a:p>
        </p:txBody>
      </p:sp>
    </p:spTree>
    <p:extLst>
      <p:ext uri="{BB962C8B-B14F-4D97-AF65-F5344CB8AC3E}">
        <p14:creationId xmlns:p14="http://schemas.microsoft.com/office/powerpoint/2010/main" val="6027485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839577-EF45-4592-8E65-9146C2F15EBA}"/>
              </a:ext>
            </a:extLst>
          </p:cNvPr>
          <p:cNvSpPr>
            <a:spLocks noGrp="1"/>
          </p:cNvSpPr>
          <p:nvPr>
            <p:ph type="title"/>
          </p:nvPr>
        </p:nvSpPr>
        <p:spPr/>
        <p:txBody>
          <a:bodyPr/>
          <a:lstStyle/>
          <a:p>
            <a:r>
              <a:rPr lang="en-US" dirty="0">
                <a:solidFill>
                  <a:schemeClr val="accent1"/>
                </a:solidFill>
              </a:rPr>
              <a:t>State Leagues with charter school positions</a:t>
            </a:r>
          </a:p>
        </p:txBody>
      </p:sp>
      <p:sp>
        <p:nvSpPr>
          <p:cNvPr id="3" name="Content Placeholder 2">
            <a:extLst>
              <a:ext uri="{FF2B5EF4-FFF2-40B4-BE49-F238E27FC236}">
                <a16:creationId xmlns:a16="http://schemas.microsoft.com/office/drawing/2014/main" id="{D9D3CE24-BD0E-463E-92AD-C971C223830C}"/>
              </a:ext>
            </a:extLst>
          </p:cNvPr>
          <p:cNvSpPr>
            <a:spLocks noGrp="1"/>
          </p:cNvSpPr>
          <p:nvPr>
            <p:ph idx="1"/>
          </p:nvPr>
        </p:nvSpPr>
        <p:spPr/>
        <p:txBody>
          <a:bodyPr/>
          <a:lstStyle/>
          <a:p>
            <a:pPr marL="0" indent="0">
              <a:buNone/>
            </a:pPr>
            <a:r>
              <a:rPr lang="en-US" dirty="0">
                <a:solidFill>
                  <a:schemeClr val="accent1"/>
                </a:solidFill>
              </a:rPr>
              <a:t>OHIO</a:t>
            </a:r>
          </a:p>
          <a:p>
            <a:pPr marL="0" indent="0">
              <a:buNone/>
            </a:pPr>
            <a:r>
              <a:rPr lang="en-US" dirty="0"/>
              <a:t>  </a:t>
            </a:r>
            <a:r>
              <a:rPr lang="en-US" sz="3200" dirty="0"/>
              <a:t>“Ideally, we believe charter schools </a:t>
            </a:r>
            <a:r>
              <a:rPr lang="en-US" sz="3200" b="1" dirty="0">
                <a:solidFill>
                  <a:srgbClr val="FF0000"/>
                </a:solidFill>
              </a:rPr>
              <a:t>should</a:t>
            </a:r>
            <a:r>
              <a:rPr lang="en-US" sz="3200" dirty="0"/>
              <a:t> be under the oversight of a locally elected school board but barring that, at a minimum the </a:t>
            </a:r>
            <a:r>
              <a:rPr lang="en-US" sz="3200" b="1" dirty="0">
                <a:solidFill>
                  <a:srgbClr val="FF0000"/>
                </a:solidFill>
              </a:rPr>
              <a:t>school</a:t>
            </a:r>
            <a:r>
              <a:rPr lang="en-US" sz="3200" dirty="0"/>
              <a:t> should be under the oversight of an elected state Board of Education. .  . and not be governed by an entity with no ties or accountability to the community it serves</a:t>
            </a:r>
          </a:p>
        </p:txBody>
      </p:sp>
    </p:spTree>
    <p:extLst>
      <p:ext uri="{BB962C8B-B14F-4D97-AF65-F5344CB8AC3E}">
        <p14:creationId xmlns:p14="http://schemas.microsoft.com/office/powerpoint/2010/main" val="27338264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BE6C40-04E8-45BB-824E-433E78BF42A4}"/>
              </a:ext>
            </a:extLst>
          </p:cNvPr>
          <p:cNvSpPr>
            <a:spLocks noGrp="1"/>
          </p:cNvSpPr>
          <p:nvPr>
            <p:ph type="title"/>
          </p:nvPr>
        </p:nvSpPr>
        <p:spPr/>
        <p:txBody>
          <a:bodyPr/>
          <a:lstStyle/>
          <a:p>
            <a:r>
              <a:rPr lang="en-US" dirty="0">
                <a:solidFill>
                  <a:schemeClr val="accent1"/>
                </a:solidFill>
              </a:rPr>
              <a:t>Illinois</a:t>
            </a:r>
          </a:p>
        </p:txBody>
      </p:sp>
      <p:sp>
        <p:nvSpPr>
          <p:cNvPr id="3" name="Content Placeholder 2">
            <a:extLst>
              <a:ext uri="{FF2B5EF4-FFF2-40B4-BE49-F238E27FC236}">
                <a16:creationId xmlns:a16="http://schemas.microsoft.com/office/drawing/2014/main" id="{6187EA68-F25E-46B7-B407-D525C8F34890}"/>
              </a:ext>
            </a:extLst>
          </p:cNvPr>
          <p:cNvSpPr>
            <a:spLocks noGrp="1"/>
          </p:cNvSpPr>
          <p:nvPr>
            <p:ph idx="1"/>
          </p:nvPr>
        </p:nvSpPr>
        <p:spPr/>
        <p:txBody>
          <a:bodyPr/>
          <a:lstStyle/>
          <a:p>
            <a:r>
              <a:rPr lang="en-US" dirty="0"/>
              <a:t>The financial impact on traditional schools must be evaluated before charters are granted.</a:t>
            </a:r>
          </a:p>
          <a:p>
            <a:r>
              <a:rPr lang="en-US" dirty="0"/>
              <a:t>Charter school authorizers should evaluate the performance of existing charters before granting new charters or approving additional campuses.</a:t>
            </a:r>
          </a:p>
          <a:p>
            <a:r>
              <a:rPr lang="en-US" dirty="0"/>
              <a:t>The authority for approving an renewing charters should reside exclusively in the local school board.</a:t>
            </a:r>
          </a:p>
          <a:p>
            <a:r>
              <a:rPr lang="en-US" dirty="0"/>
              <a:t>Funding for virtual schools should be based on actual costs, rather than on the same level of funding provided to other charter schools</a:t>
            </a:r>
          </a:p>
        </p:txBody>
      </p:sp>
    </p:spTree>
    <p:extLst>
      <p:ext uri="{BB962C8B-B14F-4D97-AF65-F5344CB8AC3E}">
        <p14:creationId xmlns:p14="http://schemas.microsoft.com/office/powerpoint/2010/main" val="15033144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18FAB-9F5B-4D0B-B7A2-9EC8DB1D23A9}"/>
              </a:ext>
            </a:extLst>
          </p:cNvPr>
          <p:cNvSpPr>
            <a:spLocks noGrp="1"/>
          </p:cNvSpPr>
          <p:nvPr>
            <p:ph type="title"/>
          </p:nvPr>
        </p:nvSpPr>
        <p:spPr/>
        <p:txBody>
          <a:bodyPr/>
          <a:lstStyle/>
          <a:p>
            <a:r>
              <a:rPr lang="en-US" dirty="0">
                <a:solidFill>
                  <a:schemeClr val="accent1"/>
                </a:solidFill>
              </a:rPr>
              <a:t>New York</a:t>
            </a:r>
          </a:p>
        </p:txBody>
      </p:sp>
      <p:sp>
        <p:nvSpPr>
          <p:cNvPr id="3" name="Content Placeholder 2">
            <a:extLst>
              <a:ext uri="{FF2B5EF4-FFF2-40B4-BE49-F238E27FC236}">
                <a16:creationId xmlns:a16="http://schemas.microsoft.com/office/drawing/2014/main" id="{85B9E183-645C-4115-B342-9EB513F7DCA0}"/>
              </a:ext>
            </a:extLst>
          </p:cNvPr>
          <p:cNvSpPr>
            <a:spLocks noGrp="1"/>
          </p:cNvSpPr>
          <p:nvPr>
            <p:ph idx="1"/>
          </p:nvPr>
        </p:nvSpPr>
        <p:spPr/>
        <p:txBody>
          <a:bodyPr/>
          <a:lstStyle/>
          <a:p>
            <a:r>
              <a:rPr lang="en-US" dirty="0"/>
              <a:t>Authority to grant, oversee, </a:t>
            </a:r>
            <a:r>
              <a:rPr lang="en-US" b="1" dirty="0">
                <a:solidFill>
                  <a:srgbClr val="FF0000"/>
                </a:solidFill>
              </a:rPr>
              <a:t>renew</a:t>
            </a:r>
            <a:r>
              <a:rPr lang="en-US" dirty="0"/>
              <a:t> and revoke charters,  other than those granted in pubic school conversions, should be vested in a single entity</a:t>
            </a:r>
          </a:p>
          <a:p>
            <a:r>
              <a:rPr lang="en-US" dirty="0"/>
              <a:t>Charters should be subject to more stringent oversight of charter compliance in the renewal/revocation process, with greater emphasis on positive educational outcomes.</a:t>
            </a:r>
          </a:p>
        </p:txBody>
      </p:sp>
    </p:spTree>
    <p:extLst>
      <p:ext uri="{BB962C8B-B14F-4D97-AF65-F5344CB8AC3E}">
        <p14:creationId xmlns:p14="http://schemas.microsoft.com/office/powerpoint/2010/main" val="191808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909736-F93D-456F-B996-8FCC447CF45F}"/>
              </a:ext>
            </a:extLst>
          </p:cNvPr>
          <p:cNvSpPr>
            <a:spLocks noGrp="1"/>
          </p:cNvSpPr>
          <p:nvPr>
            <p:ph type="title"/>
          </p:nvPr>
        </p:nvSpPr>
        <p:spPr/>
        <p:txBody>
          <a:bodyPr/>
          <a:lstStyle/>
          <a:p>
            <a:r>
              <a:rPr lang="en-US" dirty="0">
                <a:solidFill>
                  <a:schemeClr val="accent1"/>
                </a:solidFill>
              </a:rPr>
              <a:t>Michigan</a:t>
            </a:r>
          </a:p>
        </p:txBody>
      </p:sp>
      <p:sp>
        <p:nvSpPr>
          <p:cNvPr id="3" name="Content Placeholder 2">
            <a:extLst>
              <a:ext uri="{FF2B5EF4-FFF2-40B4-BE49-F238E27FC236}">
                <a16:creationId xmlns:a16="http://schemas.microsoft.com/office/drawing/2014/main" id="{AD85FFB3-B8EA-4D08-888F-6237369BA20D}"/>
              </a:ext>
            </a:extLst>
          </p:cNvPr>
          <p:cNvSpPr>
            <a:spLocks noGrp="1"/>
          </p:cNvSpPr>
          <p:nvPr>
            <p:ph idx="1"/>
          </p:nvPr>
        </p:nvSpPr>
        <p:spPr/>
        <p:txBody>
          <a:bodyPr/>
          <a:lstStyle/>
          <a:p>
            <a:r>
              <a:rPr lang="en-US" dirty="0"/>
              <a:t>Moratorium on new charters until the State can provide adequate oversight.  </a:t>
            </a:r>
          </a:p>
          <a:p>
            <a:r>
              <a:rPr lang="en-US" dirty="0"/>
              <a:t>Qualified staff at the authorizing institutions must provide well developed oversight of charter schools.</a:t>
            </a:r>
          </a:p>
          <a:p>
            <a:pPr marL="457200" lvl="1" indent="0">
              <a:buNone/>
            </a:pPr>
            <a:r>
              <a:rPr lang="en-US" dirty="0"/>
              <a:t>	Oversight must include evaluation of </a:t>
            </a:r>
            <a:r>
              <a:rPr lang="en-US" dirty="0" err="1"/>
              <a:t>curriculum,</a:t>
            </a:r>
            <a:r>
              <a:rPr lang="en-US" b="1" dirty="0" err="1">
                <a:solidFill>
                  <a:srgbClr val="FF0000"/>
                </a:solidFill>
              </a:rPr>
              <a:t>compliance</a:t>
            </a:r>
            <a:r>
              <a:rPr lang="en-US" dirty="0"/>
              <a:t> with legal 	requirements, and financial management that follows accepted government 	auditing standards.</a:t>
            </a:r>
          </a:p>
          <a:p>
            <a:pPr marL="457200" lvl="1" indent="0">
              <a:buNone/>
            </a:pPr>
            <a:r>
              <a:rPr lang="en-US" sz="2800" dirty="0"/>
              <a:t>The State Board of Education should ensure that authorizing institutions are performing their oversight and accountability functions.</a:t>
            </a:r>
          </a:p>
        </p:txBody>
      </p:sp>
    </p:spTree>
    <p:extLst>
      <p:ext uri="{BB962C8B-B14F-4D97-AF65-F5344CB8AC3E}">
        <p14:creationId xmlns:p14="http://schemas.microsoft.com/office/powerpoint/2010/main" val="34340545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1F4C08-11AA-4876-8D49-9C2D9C2BBFC2}"/>
              </a:ext>
            </a:extLst>
          </p:cNvPr>
          <p:cNvSpPr>
            <a:spLocks noGrp="1"/>
          </p:cNvSpPr>
          <p:nvPr>
            <p:ph type="title"/>
          </p:nvPr>
        </p:nvSpPr>
        <p:spPr>
          <a:xfrm>
            <a:off x="838200" y="963877"/>
            <a:ext cx="3494362" cy="4930246"/>
          </a:xfrm>
        </p:spPr>
        <p:txBody>
          <a:bodyPr>
            <a:normAutofit/>
          </a:bodyPr>
          <a:lstStyle/>
          <a:p>
            <a:pPr algn="r"/>
            <a:r>
              <a:rPr lang="en-US" dirty="0">
                <a:solidFill>
                  <a:schemeClr val="accent1"/>
                </a:solidFill>
              </a:rPr>
              <a:t>Proposed legislation</a:t>
            </a:r>
            <a:br>
              <a:rPr lang="en-US" dirty="0">
                <a:solidFill>
                  <a:schemeClr val="accent1"/>
                </a:solidFill>
              </a:rPr>
            </a:br>
            <a:r>
              <a:rPr lang="en-US" b="1" dirty="0">
                <a:solidFill>
                  <a:srgbClr val="FF0000"/>
                </a:solidFill>
              </a:rPr>
              <a:t>in California</a:t>
            </a:r>
          </a:p>
        </p:txBody>
      </p:sp>
      <p:sp>
        <p:nvSpPr>
          <p:cNvPr id="7" name="Content Placeholder 2">
            <a:extLst>
              <a:ext uri="{FF2B5EF4-FFF2-40B4-BE49-F238E27FC236}">
                <a16:creationId xmlns:a16="http://schemas.microsoft.com/office/drawing/2014/main" id="{75863AAB-92E9-4FB4-A084-5ED08C598F3B}"/>
              </a:ext>
            </a:extLst>
          </p:cNvPr>
          <p:cNvSpPr>
            <a:spLocks noGrp="1"/>
          </p:cNvSpPr>
          <p:nvPr>
            <p:ph idx="1"/>
          </p:nvPr>
        </p:nvSpPr>
        <p:spPr>
          <a:xfrm>
            <a:off x="4976031" y="963877"/>
            <a:ext cx="6377769" cy="4930246"/>
          </a:xfrm>
        </p:spPr>
        <p:txBody>
          <a:bodyPr anchor="ctr">
            <a:normAutofit/>
          </a:bodyPr>
          <a:lstStyle/>
          <a:p>
            <a:pPr marL="0" indent="0">
              <a:buNone/>
            </a:pPr>
            <a:r>
              <a:rPr lang="en-US" sz="2200" dirty="0"/>
              <a:t>SB126 Transparency and conflict of interest requirements for charters.  </a:t>
            </a:r>
            <a:r>
              <a:rPr lang="en-US" sz="2200" dirty="0">
                <a:solidFill>
                  <a:schemeClr val="accent1"/>
                </a:solidFill>
              </a:rPr>
              <a:t>PASSED</a:t>
            </a:r>
            <a:endParaRPr lang="en-US" sz="2200" dirty="0"/>
          </a:p>
          <a:p>
            <a:pPr marL="0" indent="0">
              <a:buNone/>
            </a:pPr>
            <a:r>
              <a:rPr lang="en-US" sz="2200" dirty="0"/>
              <a:t>AB 1505  School districts the sole possible authorizer—no appeal</a:t>
            </a:r>
          </a:p>
          <a:p>
            <a:pPr marL="0" indent="0">
              <a:buNone/>
            </a:pPr>
            <a:r>
              <a:rPr lang="en-US" sz="2200" dirty="0"/>
              <a:t>AB 1506  Cap number of charters in state to current number 1,323</a:t>
            </a:r>
          </a:p>
          <a:p>
            <a:pPr marL="0" indent="0">
              <a:buNone/>
            </a:pPr>
            <a:r>
              <a:rPr lang="en-US" sz="2200" dirty="0"/>
              <a:t>AB 1507 Rescind an exemption that allowed a charter school without available facilities to locate in another district within the county—</a:t>
            </a:r>
            <a:r>
              <a:rPr lang="en-US" sz="2200" dirty="0">
                <a:solidFill>
                  <a:schemeClr val="accent1"/>
                </a:solidFill>
              </a:rPr>
              <a:t>has passed the Assembly</a:t>
            </a:r>
            <a:r>
              <a:rPr lang="en-US" sz="2200" dirty="0"/>
              <a:t>*</a:t>
            </a:r>
          </a:p>
          <a:p>
            <a:pPr marL="0" indent="0">
              <a:buNone/>
            </a:pPr>
            <a:r>
              <a:rPr lang="en-US" sz="2200" dirty="0"/>
              <a:t>AB1508 Allow consideration of the financial impact of a charter to the resident district in considering authorization</a:t>
            </a:r>
          </a:p>
        </p:txBody>
      </p:sp>
    </p:spTree>
    <p:extLst>
      <p:ext uri="{BB962C8B-B14F-4D97-AF65-F5344CB8AC3E}">
        <p14:creationId xmlns:p14="http://schemas.microsoft.com/office/powerpoint/2010/main" val="1170473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8CB58E-EABD-454E-B9B8-6831203A8D6E}"/>
              </a:ext>
            </a:extLst>
          </p:cNvPr>
          <p:cNvSpPr>
            <a:spLocks noGrp="1"/>
          </p:cNvSpPr>
          <p:nvPr>
            <p:ph type="title"/>
          </p:nvPr>
        </p:nvSpPr>
        <p:spPr>
          <a:xfrm>
            <a:off x="1136428" y="627564"/>
            <a:ext cx="7474172" cy="1325563"/>
          </a:xfrm>
        </p:spPr>
        <p:txBody>
          <a:bodyPr>
            <a:normAutofit/>
          </a:bodyPr>
          <a:lstStyle/>
          <a:p>
            <a:r>
              <a:rPr lang="en-US" b="1" dirty="0">
                <a:solidFill>
                  <a:srgbClr val="FF0000"/>
                </a:solidFill>
              </a:rPr>
              <a:t>Newsom</a:t>
            </a:r>
            <a:r>
              <a:rPr lang="en-US" dirty="0"/>
              <a:t> Commission</a:t>
            </a:r>
          </a:p>
        </p:txBody>
      </p:sp>
      <p:sp>
        <p:nvSpPr>
          <p:cNvPr id="3" name="Content Placeholder 2">
            <a:extLst>
              <a:ext uri="{FF2B5EF4-FFF2-40B4-BE49-F238E27FC236}">
                <a16:creationId xmlns:a16="http://schemas.microsoft.com/office/drawing/2014/main" id="{103A4F47-B011-46E3-B3AD-7CC952669586}"/>
              </a:ext>
            </a:extLst>
          </p:cNvPr>
          <p:cNvSpPr>
            <a:spLocks noGrp="1"/>
          </p:cNvSpPr>
          <p:nvPr>
            <p:ph idx="1"/>
          </p:nvPr>
        </p:nvSpPr>
        <p:spPr>
          <a:xfrm>
            <a:off x="1136429" y="2278173"/>
            <a:ext cx="6467867" cy="3450613"/>
          </a:xfrm>
        </p:spPr>
        <p:txBody>
          <a:bodyPr anchor="ctr">
            <a:normAutofit/>
          </a:bodyPr>
          <a:lstStyle/>
          <a:p>
            <a:r>
              <a:rPr lang="en-US" dirty="0"/>
              <a:t>The new governor has asked Tony Thurmond to appoint a commission to look at the financial effect and other impacts of charters.  </a:t>
            </a:r>
          </a:p>
          <a:p>
            <a:r>
              <a:rPr lang="en-US" dirty="0"/>
              <a:t>Their recommendations are due on July 1</a:t>
            </a:r>
            <a:r>
              <a:rPr lang="en-US" baseline="30000" dirty="0"/>
              <a:t>st</a:t>
            </a:r>
            <a:r>
              <a:rPr lang="en-US" dirty="0"/>
              <a:t>. </a:t>
            </a:r>
          </a:p>
        </p:txBody>
      </p:sp>
      <p:pic>
        <p:nvPicPr>
          <p:cNvPr id="7" name="Graphic 6" descr="Checkmark">
            <a:extLst>
              <a:ext uri="{FF2B5EF4-FFF2-40B4-BE49-F238E27FC236}">
                <a16:creationId xmlns:a16="http://schemas.microsoft.com/office/drawing/2014/main" id="{908E6F49-26BD-4A1E-9144-D5D92329CFB7}"/>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413987" y="2857501"/>
            <a:ext cx="1142998" cy="1142998"/>
          </a:xfrm>
          <a:prstGeom prst="rect">
            <a:avLst/>
          </a:prstGeom>
        </p:spPr>
      </p:pic>
    </p:spTree>
    <p:extLst>
      <p:ext uri="{BB962C8B-B14F-4D97-AF65-F5344CB8AC3E}">
        <p14:creationId xmlns:p14="http://schemas.microsoft.com/office/powerpoint/2010/main" val="10649536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4" name="Rectangle 43">
            <a:extLst>
              <a:ext uri="{FF2B5EF4-FFF2-40B4-BE49-F238E27FC236}">
                <a16:creationId xmlns:a16="http://schemas.microsoft.com/office/drawing/2014/main" id="{15911E3A-C35B-4EF7-A355-B84E9A14AF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46" name="Group 45">
            <a:extLst>
              <a:ext uri="{FF2B5EF4-FFF2-40B4-BE49-F238E27FC236}">
                <a16:creationId xmlns:a16="http://schemas.microsoft.com/office/drawing/2014/main" id="{E21ADB3D-AD65-44B4-847D-5E90E90A5D1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17513" y="0"/>
            <a:ext cx="12584114" cy="6853238"/>
            <a:chOff x="-417513" y="0"/>
            <a:chExt cx="12584114" cy="6853238"/>
          </a:xfrm>
        </p:grpSpPr>
        <p:sp>
          <p:nvSpPr>
            <p:cNvPr id="47" name="Freeform 5">
              <a:extLst>
                <a:ext uri="{FF2B5EF4-FFF2-40B4-BE49-F238E27FC236}">
                  <a16:creationId xmlns:a16="http://schemas.microsoft.com/office/drawing/2014/main" id="{CF580C70-814C-4845-B645-919BFFBD16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8" name="Freeform 6">
              <a:extLst>
                <a:ext uri="{FF2B5EF4-FFF2-40B4-BE49-F238E27FC236}">
                  <a16:creationId xmlns:a16="http://schemas.microsoft.com/office/drawing/2014/main" id="{34D7BF57-4CAA-45B2-9EF0-0AA1FCF70B1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9" name="Freeform 7">
              <a:extLst>
                <a:ext uri="{FF2B5EF4-FFF2-40B4-BE49-F238E27FC236}">
                  <a16:creationId xmlns:a16="http://schemas.microsoft.com/office/drawing/2014/main" id="{7886F306-C03A-40C6-8FD5-DCE3D4595D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0" name="Freeform 8">
              <a:extLst>
                <a:ext uri="{FF2B5EF4-FFF2-40B4-BE49-F238E27FC236}">
                  <a16:creationId xmlns:a16="http://schemas.microsoft.com/office/drawing/2014/main" id="{2FDC9A36-C7C3-47D7-A64E-ED25C47EC7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51" name="Freeform 9">
              <a:extLst>
                <a:ext uri="{FF2B5EF4-FFF2-40B4-BE49-F238E27FC236}">
                  <a16:creationId xmlns:a16="http://schemas.microsoft.com/office/drawing/2014/main" id="{BB19BC37-158A-43DC-9A9E-E45CC71954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52" name="Freeform 10">
              <a:extLst>
                <a:ext uri="{FF2B5EF4-FFF2-40B4-BE49-F238E27FC236}">
                  <a16:creationId xmlns:a16="http://schemas.microsoft.com/office/drawing/2014/main" id="{077654CC-108F-48D5-B5E9-437F164F52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53" name="Freeform 11">
              <a:extLst>
                <a:ext uri="{FF2B5EF4-FFF2-40B4-BE49-F238E27FC236}">
                  <a16:creationId xmlns:a16="http://schemas.microsoft.com/office/drawing/2014/main" id="{A3CF3A63-1C1E-4E85-A78A-FDC16431E3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4" name="Freeform 12">
              <a:extLst>
                <a:ext uri="{FF2B5EF4-FFF2-40B4-BE49-F238E27FC236}">
                  <a16:creationId xmlns:a16="http://schemas.microsoft.com/office/drawing/2014/main" id="{8740FC9A-72DD-4D9B-BA25-1CCED135240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5" name="Freeform 13">
              <a:extLst>
                <a:ext uri="{FF2B5EF4-FFF2-40B4-BE49-F238E27FC236}">
                  <a16:creationId xmlns:a16="http://schemas.microsoft.com/office/drawing/2014/main" id="{7FBF5743-F2AE-4D0D-BCD1-01F7686D01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6" name="Freeform 14">
              <a:extLst>
                <a:ext uri="{FF2B5EF4-FFF2-40B4-BE49-F238E27FC236}">
                  <a16:creationId xmlns:a16="http://schemas.microsoft.com/office/drawing/2014/main" id="{CED32316-D4F7-4795-BBE0-DEBB60E27C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7" name="Freeform 15">
              <a:extLst>
                <a:ext uri="{FF2B5EF4-FFF2-40B4-BE49-F238E27FC236}">
                  <a16:creationId xmlns:a16="http://schemas.microsoft.com/office/drawing/2014/main" id="{583B23C9-B9B7-4E93-9538-CBE316F83FD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8" name="Freeform 16">
              <a:extLst>
                <a:ext uri="{FF2B5EF4-FFF2-40B4-BE49-F238E27FC236}">
                  <a16:creationId xmlns:a16="http://schemas.microsoft.com/office/drawing/2014/main" id="{5B144260-9F2C-4ADB-A37C-1CFB4B428B1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9" name="Freeform 17">
              <a:extLst>
                <a:ext uri="{FF2B5EF4-FFF2-40B4-BE49-F238E27FC236}">
                  <a16:creationId xmlns:a16="http://schemas.microsoft.com/office/drawing/2014/main" id="{53FF918D-79D3-4F55-A68C-0DD5880DAB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60" name="Freeform 18">
              <a:extLst>
                <a:ext uri="{FF2B5EF4-FFF2-40B4-BE49-F238E27FC236}">
                  <a16:creationId xmlns:a16="http://schemas.microsoft.com/office/drawing/2014/main" id="{B9FC1440-933F-44FE-8D77-4827DD0F99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61" name="Freeform 19">
              <a:extLst>
                <a:ext uri="{FF2B5EF4-FFF2-40B4-BE49-F238E27FC236}">
                  <a16:creationId xmlns:a16="http://schemas.microsoft.com/office/drawing/2014/main" id="{0F67F308-A67C-4D2E-B081-59BB31D8EC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62" name="Freeform 20">
              <a:extLst>
                <a:ext uri="{FF2B5EF4-FFF2-40B4-BE49-F238E27FC236}">
                  <a16:creationId xmlns:a16="http://schemas.microsoft.com/office/drawing/2014/main" id="{80112F01-90EB-4AEC-A39C-5C6875FFB99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63" name="Freeform 21">
              <a:extLst>
                <a:ext uri="{FF2B5EF4-FFF2-40B4-BE49-F238E27FC236}">
                  <a16:creationId xmlns:a16="http://schemas.microsoft.com/office/drawing/2014/main" id="{893F6B05-90EB-4C75-A0F0-C7247553BD8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64" name="Freeform 22">
              <a:extLst>
                <a:ext uri="{FF2B5EF4-FFF2-40B4-BE49-F238E27FC236}">
                  <a16:creationId xmlns:a16="http://schemas.microsoft.com/office/drawing/2014/main" id="{227B563B-E0C0-4D81-966D-B5E2DBAAE8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65" name="Freeform 23">
              <a:extLst>
                <a:ext uri="{FF2B5EF4-FFF2-40B4-BE49-F238E27FC236}">
                  <a16:creationId xmlns:a16="http://schemas.microsoft.com/office/drawing/2014/main" id="{130DF93D-D1FF-477A-BDCE-C8B01C3B476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66" name="Freeform 24">
              <a:extLst>
                <a:ext uri="{FF2B5EF4-FFF2-40B4-BE49-F238E27FC236}">
                  <a16:creationId xmlns:a16="http://schemas.microsoft.com/office/drawing/2014/main" id="{44ED67A1-C6FE-4AC8-8473-11DAC03DCD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67" name="Freeform 25">
              <a:extLst>
                <a:ext uri="{FF2B5EF4-FFF2-40B4-BE49-F238E27FC236}">
                  <a16:creationId xmlns:a16="http://schemas.microsoft.com/office/drawing/2014/main" id="{213A54F3-15FA-4C8F-8ABF-CE77E72196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69" name="Group 68">
            <a:extLst>
              <a:ext uri="{FF2B5EF4-FFF2-40B4-BE49-F238E27FC236}">
                <a16:creationId xmlns:a16="http://schemas.microsoft.com/office/drawing/2014/main" id="{5F8A7F7F-DD1A-4F41-98AC-B9CE2A620CD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00144" y="1699589"/>
            <a:ext cx="3674476" cy="3470421"/>
            <a:chOff x="697883" y="1816768"/>
            <a:chExt cx="3674476" cy="3470421"/>
          </a:xfrm>
        </p:grpSpPr>
        <p:sp>
          <p:nvSpPr>
            <p:cNvPr id="70" name="Rectangle 69">
              <a:extLst>
                <a:ext uri="{FF2B5EF4-FFF2-40B4-BE49-F238E27FC236}">
                  <a16:creationId xmlns:a16="http://schemas.microsoft.com/office/drawing/2014/main" id="{CEF47228-EB7C-4EBA-BE01-DA6CB241028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1" name="Isosceles Triangle 22">
              <a:extLst>
                <a:ext uri="{FF2B5EF4-FFF2-40B4-BE49-F238E27FC236}">
                  <a16:creationId xmlns:a16="http://schemas.microsoft.com/office/drawing/2014/main" id="{3D2FD25A-EFFD-4F5C-9258-981F5907DE2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2" name="Rectangle 71">
              <a:extLst>
                <a:ext uri="{FF2B5EF4-FFF2-40B4-BE49-F238E27FC236}">
                  <a16:creationId xmlns:a16="http://schemas.microsoft.com/office/drawing/2014/main" id="{DCF573BC-A06F-4036-A3A8-9D07DDE6225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a:extLst>
              <a:ext uri="{FF2B5EF4-FFF2-40B4-BE49-F238E27FC236}">
                <a16:creationId xmlns:a16="http://schemas.microsoft.com/office/drawing/2014/main" id="{1FA6C20A-1EB7-4002-A822-BF85B91739D0}"/>
              </a:ext>
            </a:extLst>
          </p:cNvPr>
          <p:cNvSpPr>
            <a:spLocks noGrp="1"/>
          </p:cNvSpPr>
          <p:nvPr>
            <p:ph type="title"/>
          </p:nvPr>
        </p:nvSpPr>
        <p:spPr>
          <a:xfrm>
            <a:off x="904877" y="2228850"/>
            <a:ext cx="3451730" cy="3046413"/>
          </a:xfrm>
        </p:spPr>
        <p:txBody>
          <a:bodyPr>
            <a:normAutofit/>
          </a:bodyPr>
          <a:lstStyle/>
          <a:p>
            <a:pPr algn="ctr"/>
            <a:r>
              <a:rPr lang="en-US" sz="3200" dirty="0">
                <a:solidFill>
                  <a:srgbClr val="FFFFFF"/>
                </a:solidFill>
              </a:rPr>
              <a:t>Fresno Proposal for a State Position—non recommended, for concurrent adoption</a:t>
            </a:r>
          </a:p>
        </p:txBody>
      </p:sp>
      <p:sp>
        <p:nvSpPr>
          <p:cNvPr id="39" name="Content Placeholder 2">
            <a:extLst>
              <a:ext uri="{FF2B5EF4-FFF2-40B4-BE49-F238E27FC236}">
                <a16:creationId xmlns:a16="http://schemas.microsoft.com/office/drawing/2014/main" id="{8A4072A3-7915-4065-AFEE-1C97EBAC5A78}"/>
              </a:ext>
            </a:extLst>
          </p:cNvPr>
          <p:cNvSpPr>
            <a:spLocks noGrp="1"/>
          </p:cNvSpPr>
          <p:nvPr>
            <p:ph idx="1"/>
          </p:nvPr>
        </p:nvSpPr>
        <p:spPr>
          <a:xfrm>
            <a:off x="5120640" y="804672"/>
            <a:ext cx="6281928" cy="5248656"/>
          </a:xfrm>
        </p:spPr>
        <p:txBody>
          <a:bodyPr anchor="ctr">
            <a:normAutofit/>
          </a:bodyPr>
          <a:lstStyle/>
          <a:p>
            <a:r>
              <a:rPr lang="en-US" sz="2400" dirty="0"/>
              <a:t>The League of Women Voters of California supports the concept of educational choices for parents and students within the public school system, including charter schools </a:t>
            </a:r>
          </a:p>
          <a:p>
            <a:r>
              <a:rPr lang="en-US" sz="2400" dirty="0"/>
              <a:t>Education Code regulations with respect to the authorization, reauthorization and oversight of charter schools-- whether independent, dependent, seat-based, independent-study, virtual or other-- should be clear and enforced. </a:t>
            </a:r>
          </a:p>
          <a:p>
            <a:r>
              <a:rPr lang="en-US" sz="2400" dirty="0"/>
              <a:t>The League supports the implementation and enforcement of academic, equity, transparency and financial standards for the authorization and reauthorization of all charter schools. </a:t>
            </a:r>
          </a:p>
          <a:p>
            <a:endParaRPr lang="en-US" sz="2000" dirty="0"/>
          </a:p>
        </p:txBody>
      </p:sp>
    </p:spTree>
    <p:extLst>
      <p:ext uri="{BB962C8B-B14F-4D97-AF65-F5344CB8AC3E}">
        <p14:creationId xmlns:p14="http://schemas.microsoft.com/office/powerpoint/2010/main" val="3981814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15911E3A-C35B-4EF7-A355-B84E9A14AF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7" name="Group 16">
            <a:extLst>
              <a:ext uri="{FF2B5EF4-FFF2-40B4-BE49-F238E27FC236}">
                <a16:creationId xmlns:a16="http://schemas.microsoft.com/office/drawing/2014/main" id="{E21ADB3D-AD65-44B4-847D-5E90E90A5D1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17513" y="0"/>
            <a:ext cx="12584114" cy="6853238"/>
            <a:chOff x="-417513" y="0"/>
            <a:chExt cx="12584114" cy="6853238"/>
          </a:xfrm>
        </p:grpSpPr>
        <p:sp>
          <p:nvSpPr>
            <p:cNvPr id="18" name="Freeform 5">
              <a:extLst>
                <a:ext uri="{FF2B5EF4-FFF2-40B4-BE49-F238E27FC236}">
                  <a16:creationId xmlns:a16="http://schemas.microsoft.com/office/drawing/2014/main" id="{CF580C70-814C-4845-B645-919BFFBD16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9" name="Freeform 6">
              <a:extLst>
                <a:ext uri="{FF2B5EF4-FFF2-40B4-BE49-F238E27FC236}">
                  <a16:creationId xmlns:a16="http://schemas.microsoft.com/office/drawing/2014/main" id="{34D7BF57-4CAA-45B2-9EF0-0AA1FCF70B1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0" name="Freeform 7">
              <a:extLst>
                <a:ext uri="{FF2B5EF4-FFF2-40B4-BE49-F238E27FC236}">
                  <a16:creationId xmlns:a16="http://schemas.microsoft.com/office/drawing/2014/main" id="{7886F306-C03A-40C6-8FD5-DCE3D4595D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1" name="Freeform 8">
              <a:extLst>
                <a:ext uri="{FF2B5EF4-FFF2-40B4-BE49-F238E27FC236}">
                  <a16:creationId xmlns:a16="http://schemas.microsoft.com/office/drawing/2014/main" id="{2FDC9A36-C7C3-47D7-A64E-ED25C47EC7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22" name="Freeform 9">
              <a:extLst>
                <a:ext uri="{FF2B5EF4-FFF2-40B4-BE49-F238E27FC236}">
                  <a16:creationId xmlns:a16="http://schemas.microsoft.com/office/drawing/2014/main" id="{BB19BC37-158A-43DC-9A9E-E45CC71954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23" name="Freeform 10">
              <a:extLst>
                <a:ext uri="{FF2B5EF4-FFF2-40B4-BE49-F238E27FC236}">
                  <a16:creationId xmlns:a16="http://schemas.microsoft.com/office/drawing/2014/main" id="{077654CC-108F-48D5-B5E9-437F164F52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24" name="Freeform 11">
              <a:extLst>
                <a:ext uri="{FF2B5EF4-FFF2-40B4-BE49-F238E27FC236}">
                  <a16:creationId xmlns:a16="http://schemas.microsoft.com/office/drawing/2014/main" id="{A3CF3A63-1C1E-4E85-A78A-FDC16431E3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5" name="Freeform 12">
              <a:extLst>
                <a:ext uri="{FF2B5EF4-FFF2-40B4-BE49-F238E27FC236}">
                  <a16:creationId xmlns:a16="http://schemas.microsoft.com/office/drawing/2014/main" id="{8740FC9A-72DD-4D9B-BA25-1CCED135240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6" name="Freeform 13">
              <a:extLst>
                <a:ext uri="{FF2B5EF4-FFF2-40B4-BE49-F238E27FC236}">
                  <a16:creationId xmlns:a16="http://schemas.microsoft.com/office/drawing/2014/main" id="{7FBF5743-F2AE-4D0D-BCD1-01F7686D01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7" name="Freeform 14">
              <a:extLst>
                <a:ext uri="{FF2B5EF4-FFF2-40B4-BE49-F238E27FC236}">
                  <a16:creationId xmlns:a16="http://schemas.microsoft.com/office/drawing/2014/main" id="{CED32316-D4F7-4795-BBE0-DEBB60E27C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8" name="Freeform 15">
              <a:extLst>
                <a:ext uri="{FF2B5EF4-FFF2-40B4-BE49-F238E27FC236}">
                  <a16:creationId xmlns:a16="http://schemas.microsoft.com/office/drawing/2014/main" id="{583B23C9-B9B7-4E93-9538-CBE316F83FD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9" name="Freeform 16">
              <a:extLst>
                <a:ext uri="{FF2B5EF4-FFF2-40B4-BE49-F238E27FC236}">
                  <a16:creationId xmlns:a16="http://schemas.microsoft.com/office/drawing/2014/main" id="{5B144260-9F2C-4ADB-A37C-1CFB4B428B1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0" name="Freeform 17">
              <a:extLst>
                <a:ext uri="{FF2B5EF4-FFF2-40B4-BE49-F238E27FC236}">
                  <a16:creationId xmlns:a16="http://schemas.microsoft.com/office/drawing/2014/main" id="{53FF918D-79D3-4F55-A68C-0DD5880DAB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1" name="Freeform 18">
              <a:extLst>
                <a:ext uri="{FF2B5EF4-FFF2-40B4-BE49-F238E27FC236}">
                  <a16:creationId xmlns:a16="http://schemas.microsoft.com/office/drawing/2014/main" id="{B9FC1440-933F-44FE-8D77-4827DD0F99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2" name="Freeform 19">
              <a:extLst>
                <a:ext uri="{FF2B5EF4-FFF2-40B4-BE49-F238E27FC236}">
                  <a16:creationId xmlns:a16="http://schemas.microsoft.com/office/drawing/2014/main" id="{0F67F308-A67C-4D2E-B081-59BB31D8EC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3" name="Freeform 20">
              <a:extLst>
                <a:ext uri="{FF2B5EF4-FFF2-40B4-BE49-F238E27FC236}">
                  <a16:creationId xmlns:a16="http://schemas.microsoft.com/office/drawing/2014/main" id="{80112F01-90EB-4AEC-A39C-5C6875FFB99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34" name="Freeform 21">
              <a:extLst>
                <a:ext uri="{FF2B5EF4-FFF2-40B4-BE49-F238E27FC236}">
                  <a16:creationId xmlns:a16="http://schemas.microsoft.com/office/drawing/2014/main" id="{893F6B05-90EB-4C75-A0F0-C7247553BD8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35" name="Freeform 22">
              <a:extLst>
                <a:ext uri="{FF2B5EF4-FFF2-40B4-BE49-F238E27FC236}">
                  <a16:creationId xmlns:a16="http://schemas.microsoft.com/office/drawing/2014/main" id="{227B563B-E0C0-4D81-966D-B5E2DBAAE8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6" name="Freeform 23">
              <a:extLst>
                <a:ext uri="{FF2B5EF4-FFF2-40B4-BE49-F238E27FC236}">
                  <a16:creationId xmlns:a16="http://schemas.microsoft.com/office/drawing/2014/main" id="{130DF93D-D1FF-477A-BDCE-C8B01C3B476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7" name="Freeform 24">
              <a:extLst>
                <a:ext uri="{FF2B5EF4-FFF2-40B4-BE49-F238E27FC236}">
                  <a16:creationId xmlns:a16="http://schemas.microsoft.com/office/drawing/2014/main" id="{44ED67A1-C6FE-4AC8-8473-11DAC03DCD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8" name="Freeform 25">
              <a:extLst>
                <a:ext uri="{FF2B5EF4-FFF2-40B4-BE49-F238E27FC236}">
                  <a16:creationId xmlns:a16="http://schemas.microsoft.com/office/drawing/2014/main" id="{213A54F3-15FA-4C8F-8ABF-CE77E72196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40" name="Group 39">
            <a:extLst>
              <a:ext uri="{FF2B5EF4-FFF2-40B4-BE49-F238E27FC236}">
                <a16:creationId xmlns:a16="http://schemas.microsoft.com/office/drawing/2014/main" id="{5F8A7F7F-DD1A-4F41-98AC-B9CE2A620CD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00144" y="1699589"/>
            <a:ext cx="3674476" cy="3470421"/>
            <a:chOff x="697883" y="1816768"/>
            <a:chExt cx="3674476" cy="3470421"/>
          </a:xfrm>
        </p:grpSpPr>
        <p:sp>
          <p:nvSpPr>
            <p:cNvPr id="41" name="Rectangle 40">
              <a:extLst>
                <a:ext uri="{FF2B5EF4-FFF2-40B4-BE49-F238E27FC236}">
                  <a16:creationId xmlns:a16="http://schemas.microsoft.com/office/drawing/2014/main" id="{CEF47228-EB7C-4EBA-BE01-DA6CB241028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2" name="Isosceles Triangle 22">
              <a:extLst>
                <a:ext uri="{FF2B5EF4-FFF2-40B4-BE49-F238E27FC236}">
                  <a16:creationId xmlns:a16="http://schemas.microsoft.com/office/drawing/2014/main" id="{3D2FD25A-EFFD-4F5C-9258-981F5907DE2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3" name="Rectangle 42">
              <a:extLst>
                <a:ext uri="{FF2B5EF4-FFF2-40B4-BE49-F238E27FC236}">
                  <a16:creationId xmlns:a16="http://schemas.microsoft.com/office/drawing/2014/main" id="{DCF573BC-A06F-4036-A3A8-9D07DDE6225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a:extLst>
              <a:ext uri="{FF2B5EF4-FFF2-40B4-BE49-F238E27FC236}">
                <a16:creationId xmlns:a16="http://schemas.microsoft.com/office/drawing/2014/main" id="{ECF349AA-82BD-4B57-9DE1-27253DDE9D57}"/>
              </a:ext>
            </a:extLst>
          </p:cNvPr>
          <p:cNvSpPr>
            <a:spLocks noGrp="1"/>
          </p:cNvSpPr>
          <p:nvPr>
            <p:ph type="title"/>
          </p:nvPr>
        </p:nvSpPr>
        <p:spPr>
          <a:xfrm>
            <a:off x="904877" y="2415322"/>
            <a:ext cx="3451730" cy="2399869"/>
          </a:xfrm>
        </p:spPr>
        <p:txBody>
          <a:bodyPr>
            <a:normAutofit/>
          </a:bodyPr>
          <a:lstStyle/>
          <a:p>
            <a:pPr algn="ctr"/>
            <a:r>
              <a:rPr lang="en-US" sz="4000" dirty="0">
                <a:solidFill>
                  <a:srgbClr val="FFFFFF"/>
                </a:solidFill>
              </a:rPr>
              <a:t>The League believes that charter schools should</a:t>
            </a:r>
          </a:p>
        </p:txBody>
      </p:sp>
      <p:sp>
        <p:nvSpPr>
          <p:cNvPr id="3" name="Content Placeholder 2">
            <a:extLst>
              <a:ext uri="{FF2B5EF4-FFF2-40B4-BE49-F238E27FC236}">
                <a16:creationId xmlns:a16="http://schemas.microsoft.com/office/drawing/2014/main" id="{B439253B-FC8A-4965-A6E4-83D070564B65}"/>
              </a:ext>
            </a:extLst>
          </p:cNvPr>
          <p:cNvSpPr>
            <a:spLocks noGrp="1"/>
          </p:cNvSpPr>
          <p:nvPr>
            <p:ph idx="1"/>
          </p:nvPr>
        </p:nvSpPr>
        <p:spPr>
          <a:xfrm>
            <a:off x="5120640" y="266699"/>
            <a:ext cx="6281928" cy="6577013"/>
          </a:xfrm>
        </p:spPr>
        <p:txBody>
          <a:bodyPr anchor="ctr">
            <a:normAutofit lnSpcReduction="10000"/>
          </a:bodyPr>
          <a:lstStyle/>
          <a:p>
            <a:pPr marL="0" indent="0">
              <a:buNone/>
            </a:pPr>
            <a:endParaRPr lang="en-US" sz="1900" dirty="0"/>
          </a:p>
          <a:p>
            <a:pPr lvl="0"/>
            <a:r>
              <a:rPr lang="en-US" sz="2400" dirty="0"/>
              <a:t>be authorized and under the oversight of a locally elected or appointed school board within whose district they reside,</a:t>
            </a:r>
          </a:p>
          <a:p>
            <a:pPr lvl="0"/>
            <a:r>
              <a:rPr lang="en-US" sz="2400" dirty="0"/>
              <a:t>not be governed by an entity without ties and accountability to the community whose students they serve,</a:t>
            </a:r>
          </a:p>
          <a:p>
            <a:pPr lvl="0"/>
            <a:r>
              <a:rPr lang="en-US" sz="2400" dirty="0"/>
              <a:t>be required to report the same academic and financial data, including attendance, to the state and public as any other public school and school district, </a:t>
            </a:r>
          </a:p>
          <a:p>
            <a:pPr lvl="0"/>
            <a:r>
              <a:rPr lang="en-US" sz="2400" dirty="0"/>
              <a:t>be required to get authorization for any expansion to new sites (including resource centers) and that any such expansion requires an evaluation of their current effectiveness and compliance with their contract,</a:t>
            </a:r>
          </a:p>
          <a:p>
            <a:pPr lvl="0"/>
            <a:r>
              <a:rPr lang="en-US" sz="2400" dirty="0"/>
              <a:t>adhere to the California Public Records Act and applicable Open Meeting laws and provisions of he Political Reform Act of 1974.</a:t>
            </a:r>
          </a:p>
          <a:p>
            <a:endParaRPr lang="en-US" sz="1900" dirty="0"/>
          </a:p>
        </p:txBody>
      </p:sp>
    </p:spTree>
    <p:extLst>
      <p:ext uri="{BB962C8B-B14F-4D97-AF65-F5344CB8AC3E}">
        <p14:creationId xmlns:p14="http://schemas.microsoft.com/office/powerpoint/2010/main" val="11175556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5911E3A-C35B-4EF7-A355-B84E9A14AF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0" name="Group 9">
            <a:extLst>
              <a:ext uri="{FF2B5EF4-FFF2-40B4-BE49-F238E27FC236}">
                <a16:creationId xmlns:a16="http://schemas.microsoft.com/office/drawing/2014/main" id="{E21ADB3D-AD65-44B4-847D-5E90E90A5D1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17513" y="0"/>
            <a:ext cx="12584114" cy="6853238"/>
            <a:chOff x="-417513" y="0"/>
            <a:chExt cx="12584114" cy="6853238"/>
          </a:xfrm>
        </p:grpSpPr>
        <p:sp>
          <p:nvSpPr>
            <p:cNvPr id="11" name="Freeform 5">
              <a:extLst>
                <a:ext uri="{FF2B5EF4-FFF2-40B4-BE49-F238E27FC236}">
                  <a16:creationId xmlns:a16="http://schemas.microsoft.com/office/drawing/2014/main" id="{CF580C70-814C-4845-B645-919BFFBD16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2" name="Freeform 6">
              <a:extLst>
                <a:ext uri="{FF2B5EF4-FFF2-40B4-BE49-F238E27FC236}">
                  <a16:creationId xmlns:a16="http://schemas.microsoft.com/office/drawing/2014/main" id="{34D7BF57-4CAA-45B2-9EF0-0AA1FCF70B1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3" name="Freeform 7">
              <a:extLst>
                <a:ext uri="{FF2B5EF4-FFF2-40B4-BE49-F238E27FC236}">
                  <a16:creationId xmlns:a16="http://schemas.microsoft.com/office/drawing/2014/main" id="{7886F306-C03A-40C6-8FD5-DCE3D4595D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4" name="Freeform 8">
              <a:extLst>
                <a:ext uri="{FF2B5EF4-FFF2-40B4-BE49-F238E27FC236}">
                  <a16:creationId xmlns:a16="http://schemas.microsoft.com/office/drawing/2014/main" id="{2FDC9A36-C7C3-47D7-A64E-ED25C47EC7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5" name="Freeform 9">
              <a:extLst>
                <a:ext uri="{FF2B5EF4-FFF2-40B4-BE49-F238E27FC236}">
                  <a16:creationId xmlns:a16="http://schemas.microsoft.com/office/drawing/2014/main" id="{BB19BC37-158A-43DC-9A9E-E45CC71954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6" name="Freeform 10">
              <a:extLst>
                <a:ext uri="{FF2B5EF4-FFF2-40B4-BE49-F238E27FC236}">
                  <a16:creationId xmlns:a16="http://schemas.microsoft.com/office/drawing/2014/main" id="{077654CC-108F-48D5-B5E9-437F164F52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7" name="Freeform 11">
              <a:extLst>
                <a:ext uri="{FF2B5EF4-FFF2-40B4-BE49-F238E27FC236}">
                  <a16:creationId xmlns:a16="http://schemas.microsoft.com/office/drawing/2014/main" id="{A3CF3A63-1C1E-4E85-A78A-FDC16431E3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8" name="Freeform 12">
              <a:extLst>
                <a:ext uri="{FF2B5EF4-FFF2-40B4-BE49-F238E27FC236}">
                  <a16:creationId xmlns:a16="http://schemas.microsoft.com/office/drawing/2014/main" id="{8740FC9A-72DD-4D9B-BA25-1CCED135240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9" name="Freeform 13">
              <a:extLst>
                <a:ext uri="{FF2B5EF4-FFF2-40B4-BE49-F238E27FC236}">
                  <a16:creationId xmlns:a16="http://schemas.microsoft.com/office/drawing/2014/main" id="{7FBF5743-F2AE-4D0D-BCD1-01F7686D01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0" name="Freeform 14">
              <a:extLst>
                <a:ext uri="{FF2B5EF4-FFF2-40B4-BE49-F238E27FC236}">
                  <a16:creationId xmlns:a16="http://schemas.microsoft.com/office/drawing/2014/main" id="{CED32316-D4F7-4795-BBE0-DEBB60E27C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1" name="Freeform 15">
              <a:extLst>
                <a:ext uri="{FF2B5EF4-FFF2-40B4-BE49-F238E27FC236}">
                  <a16:creationId xmlns:a16="http://schemas.microsoft.com/office/drawing/2014/main" id="{583B23C9-B9B7-4E93-9538-CBE316F83FD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2" name="Freeform 16">
              <a:extLst>
                <a:ext uri="{FF2B5EF4-FFF2-40B4-BE49-F238E27FC236}">
                  <a16:creationId xmlns:a16="http://schemas.microsoft.com/office/drawing/2014/main" id="{5B144260-9F2C-4ADB-A37C-1CFB4B428B1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3" name="Freeform 17">
              <a:extLst>
                <a:ext uri="{FF2B5EF4-FFF2-40B4-BE49-F238E27FC236}">
                  <a16:creationId xmlns:a16="http://schemas.microsoft.com/office/drawing/2014/main" id="{53FF918D-79D3-4F55-A68C-0DD5880DAB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4" name="Freeform 18">
              <a:extLst>
                <a:ext uri="{FF2B5EF4-FFF2-40B4-BE49-F238E27FC236}">
                  <a16:creationId xmlns:a16="http://schemas.microsoft.com/office/drawing/2014/main" id="{B9FC1440-933F-44FE-8D77-4827DD0F99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5" name="Freeform 19">
              <a:extLst>
                <a:ext uri="{FF2B5EF4-FFF2-40B4-BE49-F238E27FC236}">
                  <a16:creationId xmlns:a16="http://schemas.microsoft.com/office/drawing/2014/main" id="{0F67F308-A67C-4D2E-B081-59BB31D8EC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6" name="Freeform 20">
              <a:extLst>
                <a:ext uri="{FF2B5EF4-FFF2-40B4-BE49-F238E27FC236}">
                  <a16:creationId xmlns:a16="http://schemas.microsoft.com/office/drawing/2014/main" id="{80112F01-90EB-4AEC-A39C-5C6875FFB99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27" name="Freeform 21">
              <a:extLst>
                <a:ext uri="{FF2B5EF4-FFF2-40B4-BE49-F238E27FC236}">
                  <a16:creationId xmlns:a16="http://schemas.microsoft.com/office/drawing/2014/main" id="{893F6B05-90EB-4C75-A0F0-C7247553BD8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28" name="Freeform 22">
              <a:extLst>
                <a:ext uri="{FF2B5EF4-FFF2-40B4-BE49-F238E27FC236}">
                  <a16:creationId xmlns:a16="http://schemas.microsoft.com/office/drawing/2014/main" id="{227B563B-E0C0-4D81-966D-B5E2DBAAE8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9" name="Freeform 23">
              <a:extLst>
                <a:ext uri="{FF2B5EF4-FFF2-40B4-BE49-F238E27FC236}">
                  <a16:creationId xmlns:a16="http://schemas.microsoft.com/office/drawing/2014/main" id="{130DF93D-D1FF-477A-BDCE-C8B01C3B476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0" name="Freeform 24">
              <a:extLst>
                <a:ext uri="{FF2B5EF4-FFF2-40B4-BE49-F238E27FC236}">
                  <a16:creationId xmlns:a16="http://schemas.microsoft.com/office/drawing/2014/main" id="{44ED67A1-C6FE-4AC8-8473-11DAC03DCD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1" name="Freeform 25">
              <a:extLst>
                <a:ext uri="{FF2B5EF4-FFF2-40B4-BE49-F238E27FC236}">
                  <a16:creationId xmlns:a16="http://schemas.microsoft.com/office/drawing/2014/main" id="{213A54F3-15FA-4C8F-8ABF-CE77E72196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33" name="Group 32">
            <a:extLst>
              <a:ext uri="{FF2B5EF4-FFF2-40B4-BE49-F238E27FC236}">
                <a16:creationId xmlns:a16="http://schemas.microsoft.com/office/drawing/2014/main" id="{5F8A7F7F-DD1A-4F41-98AC-B9CE2A620CD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00144" y="1699589"/>
            <a:ext cx="3674476" cy="3470421"/>
            <a:chOff x="697883" y="1816768"/>
            <a:chExt cx="3674476" cy="3470421"/>
          </a:xfrm>
        </p:grpSpPr>
        <p:sp>
          <p:nvSpPr>
            <p:cNvPr id="34" name="Rectangle 33">
              <a:extLst>
                <a:ext uri="{FF2B5EF4-FFF2-40B4-BE49-F238E27FC236}">
                  <a16:creationId xmlns:a16="http://schemas.microsoft.com/office/drawing/2014/main" id="{CEF47228-EB7C-4EBA-BE01-DA6CB241028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5" name="Isosceles Triangle 22">
              <a:extLst>
                <a:ext uri="{FF2B5EF4-FFF2-40B4-BE49-F238E27FC236}">
                  <a16:creationId xmlns:a16="http://schemas.microsoft.com/office/drawing/2014/main" id="{3D2FD25A-EFFD-4F5C-9258-981F5907DE2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6" name="Rectangle 35">
              <a:extLst>
                <a:ext uri="{FF2B5EF4-FFF2-40B4-BE49-F238E27FC236}">
                  <a16:creationId xmlns:a16="http://schemas.microsoft.com/office/drawing/2014/main" id="{DCF573BC-A06F-4036-A3A8-9D07DDE6225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a:extLst>
              <a:ext uri="{FF2B5EF4-FFF2-40B4-BE49-F238E27FC236}">
                <a16:creationId xmlns:a16="http://schemas.microsoft.com/office/drawing/2014/main" id="{18509BC7-50A3-405B-A941-7179E3912E67}"/>
              </a:ext>
            </a:extLst>
          </p:cNvPr>
          <p:cNvSpPr>
            <a:spLocks noGrp="1"/>
          </p:cNvSpPr>
          <p:nvPr>
            <p:ph type="title"/>
          </p:nvPr>
        </p:nvSpPr>
        <p:spPr>
          <a:xfrm>
            <a:off x="904877" y="2415322"/>
            <a:ext cx="3451730" cy="2399869"/>
          </a:xfrm>
        </p:spPr>
        <p:txBody>
          <a:bodyPr>
            <a:normAutofit/>
          </a:bodyPr>
          <a:lstStyle/>
          <a:p>
            <a:pPr algn="ctr"/>
            <a:r>
              <a:rPr lang="en-US" sz="4000" dirty="0">
                <a:solidFill>
                  <a:srgbClr val="FFFFFF"/>
                </a:solidFill>
              </a:rPr>
              <a:t>The League further believes that </a:t>
            </a:r>
          </a:p>
        </p:txBody>
      </p:sp>
      <p:sp>
        <p:nvSpPr>
          <p:cNvPr id="3" name="Content Placeholder 2">
            <a:extLst>
              <a:ext uri="{FF2B5EF4-FFF2-40B4-BE49-F238E27FC236}">
                <a16:creationId xmlns:a16="http://schemas.microsoft.com/office/drawing/2014/main" id="{7E5AAC24-DABB-42CD-8707-EA6F5FF6C92C}"/>
              </a:ext>
            </a:extLst>
          </p:cNvPr>
          <p:cNvSpPr>
            <a:spLocks noGrp="1"/>
          </p:cNvSpPr>
          <p:nvPr>
            <p:ph idx="1"/>
          </p:nvPr>
        </p:nvSpPr>
        <p:spPr>
          <a:xfrm>
            <a:off x="5120640" y="804672"/>
            <a:ext cx="6281928" cy="5248656"/>
          </a:xfrm>
        </p:spPr>
        <p:txBody>
          <a:bodyPr anchor="ctr">
            <a:normAutofit/>
          </a:bodyPr>
          <a:lstStyle/>
          <a:p>
            <a:pPr marL="0" indent="0">
              <a:buNone/>
            </a:pPr>
            <a:endParaRPr lang="en-US" sz="2000" dirty="0"/>
          </a:p>
          <a:p>
            <a:pPr marL="0" indent="0">
              <a:buNone/>
            </a:pPr>
            <a:endParaRPr lang="en-US" sz="2000" dirty="0"/>
          </a:p>
          <a:p>
            <a:pPr lvl="0"/>
            <a:r>
              <a:rPr lang="en-US" sz="2400" dirty="0"/>
              <a:t>California standards governing the granting of charters, their renewal and their funding should be periodically reevaluated and amended as necessary, and</a:t>
            </a:r>
          </a:p>
          <a:p>
            <a:pPr marL="0" lvl="0" indent="0">
              <a:buNone/>
            </a:pPr>
            <a:endParaRPr lang="en-US" sz="2400" dirty="0"/>
          </a:p>
          <a:p>
            <a:pPr lvl="0"/>
            <a:r>
              <a:rPr lang="en-US" sz="2400" dirty="0"/>
              <a:t>the calculation of attendance for independent-study and virtual schools should be periodically reevaluated to align attendance practices with school district standards. </a:t>
            </a:r>
          </a:p>
          <a:p>
            <a:endParaRPr lang="en-US" sz="2000" dirty="0"/>
          </a:p>
        </p:txBody>
      </p:sp>
    </p:spTree>
    <p:extLst>
      <p:ext uri="{BB962C8B-B14F-4D97-AF65-F5344CB8AC3E}">
        <p14:creationId xmlns:p14="http://schemas.microsoft.com/office/powerpoint/2010/main" val="29258491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F054BF-87A0-40A0-B0F7-893E2A4760BF}"/>
              </a:ext>
            </a:extLst>
          </p:cNvPr>
          <p:cNvSpPr>
            <a:spLocks noGrp="1"/>
          </p:cNvSpPr>
          <p:nvPr>
            <p:ph type="title"/>
          </p:nvPr>
        </p:nvSpPr>
        <p:spPr>
          <a:xfrm>
            <a:off x="838200" y="963877"/>
            <a:ext cx="3494362" cy="4930246"/>
          </a:xfrm>
        </p:spPr>
        <p:txBody>
          <a:bodyPr>
            <a:normAutofit/>
          </a:bodyPr>
          <a:lstStyle/>
          <a:p>
            <a:pPr algn="r"/>
            <a:r>
              <a:rPr lang="en-US">
                <a:solidFill>
                  <a:schemeClr val="accent1"/>
                </a:solidFill>
              </a:rPr>
              <a:t>Our study</a:t>
            </a:r>
          </a:p>
        </p:txBody>
      </p:sp>
      <p:sp>
        <p:nvSpPr>
          <p:cNvPr id="3" name="Content Placeholder 2">
            <a:extLst>
              <a:ext uri="{FF2B5EF4-FFF2-40B4-BE49-F238E27FC236}">
                <a16:creationId xmlns:a16="http://schemas.microsoft.com/office/drawing/2014/main" id="{45AC1029-242D-4352-9E0E-B23175FDDDBC}"/>
              </a:ext>
            </a:extLst>
          </p:cNvPr>
          <p:cNvSpPr>
            <a:spLocks noGrp="1"/>
          </p:cNvSpPr>
          <p:nvPr>
            <p:ph idx="1"/>
          </p:nvPr>
        </p:nvSpPr>
        <p:spPr>
          <a:xfrm>
            <a:off x="4976031" y="512618"/>
            <a:ext cx="6377769" cy="6151418"/>
          </a:xfrm>
        </p:spPr>
        <p:txBody>
          <a:bodyPr anchor="ctr">
            <a:normAutofit/>
          </a:bodyPr>
          <a:lstStyle/>
          <a:p>
            <a:pPr marL="0" indent="0">
              <a:buNone/>
            </a:pPr>
            <a:r>
              <a:rPr lang="en-US" dirty="0"/>
              <a:t>We took on this task in 2017</a:t>
            </a:r>
          </a:p>
          <a:p>
            <a:pPr marL="0" indent="0">
              <a:buNone/>
            </a:pPr>
            <a:endParaRPr lang="en-US" dirty="0"/>
          </a:p>
          <a:p>
            <a:r>
              <a:rPr lang="en-US" dirty="0"/>
              <a:t>We visited the charter schools within the Fresno boundaries</a:t>
            </a:r>
          </a:p>
          <a:p>
            <a:r>
              <a:rPr lang="en-US" dirty="0"/>
              <a:t>We held meetings with the Charter authorizer within FUSD and with charter school administrators</a:t>
            </a:r>
          </a:p>
          <a:p>
            <a:r>
              <a:rPr lang="en-US" dirty="0"/>
              <a:t>We collected data from the California Department of Education.</a:t>
            </a:r>
          </a:p>
        </p:txBody>
      </p:sp>
    </p:spTree>
    <p:extLst>
      <p:ext uri="{BB962C8B-B14F-4D97-AF65-F5344CB8AC3E}">
        <p14:creationId xmlns:p14="http://schemas.microsoft.com/office/powerpoint/2010/main" val="6178622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D70B121-56F4-4848-B38B-182089D909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8B967E4-6210-4865-BAA5-38E710FA6D4E}"/>
              </a:ext>
            </a:extLst>
          </p:cNvPr>
          <p:cNvSpPr>
            <a:spLocks noGrp="1"/>
          </p:cNvSpPr>
          <p:nvPr>
            <p:ph type="title"/>
          </p:nvPr>
        </p:nvSpPr>
        <p:spPr>
          <a:xfrm>
            <a:off x="838200" y="963877"/>
            <a:ext cx="3494362" cy="4930246"/>
          </a:xfrm>
        </p:spPr>
        <p:txBody>
          <a:bodyPr>
            <a:normAutofit/>
          </a:bodyPr>
          <a:lstStyle/>
          <a:p>
            <a:pPr algn="r"/>
            <a:r>
              <a:rPr lang="en-US" dirty="0">
                <a:solidFill>
                  <a:schemeClr val="accent1"/>
                </a:solidFill>
              </a:rPr>
              <a:t>			     Relevant Findings</a:t>
            </a:r>
          </a:p>
        </p:txBody>
      </p:sp>
      <p:cxnSp>
        <p:nvCxnSpPr>
          <p:cNvPr id="10" name="Straight Connector 9">
            <a:extLst>
              <a:ext uri="{FF2B5EF4-FFF2-40B4-BE49-F238E27FC236}">
                <a16:creationId xmlns:a16="http://schemas.microsoft.com/office/drawing/2014/main" id="{2D72A2C9-F3CA-4216-8BAD-FA4C970C3C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37CF9C4F-64AD-47ED-A64C-96760D78B0A7}"/>
              </a:ext>
            </a:extLst>
          </p:cNvPr>
          <p:cNvSpPr>
            <a:spLocks noGrp="1"/>
          </p:cNvSpPr>
          <p:nvPr>
            <p:ph idx="1"/>
          </p:nvPr>
        </p:nvSpPr>
        <p:spPr>
          <a:xfrm>
            <a:off x="4976031" y="963877"/>
            <a:ext cx="6377769" cy="4930246"/>
          </a:xfrm>
        </p:spPr>
        <p:txBody>
          <a:bodyPr anchor="ctr">
            <a:normAutofit/>
          </a:bodyPr>
          <a:lstStyle/>
          <a:p>
            <a:pPr marL="0" indent="0">
              <a:buNone/>
            </a:pPr>
            <a:r>
              <a:rPr lang="en-US" sz="3200" dirty="0">
                <a:solidFill>
                  <a:schemeClr val="accent1"/>
                </a:solidFill>
              </a:rPr>
              <a:t>Out of 17 charter schools within the </a:t>
            </a:r>
            <a:r>
              <a:rPr lang="en-US" sz="3200" b="1" dirty="0">
                <a:solidFill>
                  <a:schemeClr val="accent1"/>
                </a:solidFill>
              </a:rPr>
              <a:t>Fresno Unified</a:t>
            </a:r>
            <a:r>
              <a:rPr lang="en-US" sz="3200" dirty="0">
                <a:solidFill>
                  <a:schemeClr val="accent1"/>
                </a:solidFill>
              </a:rPr>
              <a:t> boundary, only 8 were chartered by FUSD.</a:t>
            </a:r>
          </a:p>
          <a:p>
            <a:pPr marL="0" indent="0">
              <a:buNone/>
            </a:pPr>
            <a:endParaRPr lang="en-US" sz="2400" dirty="0"/>
          </a:p>
          <a:p>
            <a:pPr marL="0" indent="0">
              <a:buNone/>
            </a:pPr>
            <a:r>
              <a:rPr lang="en-US" sz="2400" dirty="0"/>
              <a:t>6 were chartered by </a:t>
            </a:r>
            <a:r>
              <a:rPr lang="en-US" sz="2400" dirty="0">
                <a:solidFill>
                  <a:srgbClr val="FF0000"/>
                </a:solidFill>
              </a:rPr>
              <a:t>other school districts</a:t>
            </a:r>
          </a:p>
          <a:p>
            <a:pPr marL="0" indent="0">
              <a:buNone/>
            </a:pPr>
            <a:r>
              <a:rPr lang="en-US" sz="2400" dirty="0"/>
              <a:t>	 *including large independent study 	                 	    high schools chartered by 	        	                	    one-school elementary districts</a:t>
            </a:r>
          </a:p>
          <a:p>
            <a:pPr marL="0" indent="0">
              <a:buNone/>
            </a:pPr>
            <a:endParaRPr lang="en-US" sz="2400" dirty="0"/>
          </a:p>
          <a:p>
            <a:pPr marL="0" indent="0">
              <a:buNone/>
            </a:pPr>
            <a:r>
              <a:rPr lang="en-US" sz="2400" dirty="0"/>
              <a:t>3 were chartered by the </a:t>
            </a:r>
            <a:r>
              <a:rPr lang="en-US" sz="2400" b="1" dirty="0">
                <a:solidFill>
                  <a:srgbClr val="FF0000"/>
                </a:solidFill>
              </a:rPr>
              <a:t>County Office of Education</a:t>
            </a:r>
          </a:p>
        </p:txBody>
      </p:sp>
    </p:spTree>
    <p:extLst>
      <p:ext uri="{BB962C8B-B14F-4D97-AF65-F5344CB8AC3E}">
        <p14:creationId xmlns:p14="http://schemas.microsoft.com/office/powerpoint/2010/main" val="40482366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 name="Rectangle 7">
            <a:extLst>
              <a:ext uri="{FF2B5EF4-FFF2-40B4-BE49-F238E27FC236}">
                <a16:creationId xmlns:a16="http://schemas.microsoft.com/office/drawing/2014/main" id="{F98ED85F-DCEE-4B50-802E-71A6E3E12B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14000"/>
            </a:schemeClr>
          </a:solidFill>
          <a:ln w="127000" cap="sq" cmpd="thinThick">
            <a:solidFill>
              <a:schemeClr val="tx1">
                <a:lumMod val="85000"/>
                <a:lumOff val="15000"/>
                <a:alpha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C65CB3F-2D10-4053-9739-359003C64514}"/>
              </a:ext>
            </a:extLst>
          </p:cNvPr>
          <p:cNvSpPr>
            <a:spLocks noGrp="1"/>
          </p:cNvSpPr>
          <p:nvPr>
            <p:ph type="title"/>
          </p:nvPr>
        </p:nvSpPr>
        <p:spPr>
          <a:xfrm>
            <a:off x="838200" y="631825"/>
            <a:ext cx="10515600" cy="1325563"/>
          </a:xfrm>
        </p:spPr>
        <p:txBody>
          <a:bodyPr>
            <a:normAutofit fontScale="90000"/>
          </a:bodyPr>
          <a:lstStyle/>
          <a:p>
            <a:r>
              <a:rPr lang="en-US" dirty="0">
                <a:solidFill>
                  <a:schemeClr val="accent1"/>
                </a:solidFill>
              </a:rPr>
              <a:t>Appeals of  authorization and reauthorization determinations are </a:t>
            </a:r>
            <a:r>
              <a:rPr lang="en-US" b="1" dirty="0">
                <a:solidFill>
                  <a:srgbClr val="FF0000"/>
                </a:solidFill>
              </a:rPr>
              <a:t>arbitrary.</a:t>
            </a:r>
            <a:br>
              <a:rPr lang="en-US" dirty="0">
                <a:solidFill>
                  <a:schemeClr val="accent1"/>
                </a:solidFill>
              </a:rPr>
            </a:br>
            <a:endParaRPr lang="en-US" dirty="0">
              <a:solidFill>
                <a:schemeClr val="accent1"/>
              </a:solidFill>
            </a:endParaRPr>
          </a:p>
        </p:txBody>
      </p:sp>
      <p:sp>
        <p:nvSpPr>
          <p:cNvPr id="3" name="Content Placeholder 2">
            <a:extLst>
              <a:ext uri="{FF2B5EF4-FFF2-40B4-BE49-F238E27FC236}">
                <a16:creationId xmlns:a16="http://schemas.microsoft.com/office/drawing/2014/main" id="{707C47CA-B80D-4A9F-B6FB-321A33CAA2EE}"/>
              </a:ext>
            </a:extLst>
          </p:cNvPr>
          <p:cNvSpPr>
            <a:spLocks noGrp="1"/>
          </p:cNvSpPr>
          <p:nvPr>
            <p:ph idx="1"/>
          </p:nvPr>
        </p:nvSpPr>
        <p:spPr>
          <a:xfrm>
            <a:off x="838200" y="2057400"/>
            <a:ext cx="10515600" cy="3871762"/>
          </a:xfrm>
        </p:spPr>
        <p:txBody>
          <a:bodyPr>
            <a:normAutofit/>
          </a:bodyPr>
          <a:lstStyle/>
          <a:p>
            <a:pPr marL="0" indent="0">
              <a:buNone/>
            </a:pPr>
            <a:endParaRPr lang="en-US" sz="2000" dirty="0"/>
          </a:p>
          <a:p>
            <a:pPr marL="0" indent="0">
              <a:buNone/>
            </a:pPr>
            <a:r>
              <a:rPr lang="en-US" sz="2400" dirty="0"/>
              <a:t>While acknowledging the academic failings that lead to a local charter being denied renewal, the County </a:t>
            </a:r>
            <a:r>
              <a:rPr lang="en-US" sz="2400" b="1" dirty="0">
                <a:solidFill>
                  <a:srgbClr val="FF0000"/>
                </a:solidFill>
              </a:rPr>
              <a:t>nevertheless</a:t>
            </a:r>
            <a:r>
              <a:rPr lang="en-US" sz="2400" dirty="0"/>
              <a:t> renewed it.</a:t>
            </a:r>
          </a:p>
          <a:p>
            <a:pPr marL="0" indent="0">
              <a:buNone/>
            </a:pPr>
            <a:endParaRPr lang="en-US" sz="2400" dirty="0"/>
          </a:p>
          <a:p>
            <a:pPr marL="0" indent="0">
              <a:buNone/>
            </a:pPr>
            <a:r>
              <a:rPr lang="en-US" sz="2400" dirty="0"/>
              <a:t>Several independent study charter schools have opened satellite sites without knowledge of those sites being shared—with </a:t>
            </a:r>
            <a:r>
              <a:rPr lang="en-US" sz="2400" b="1" dirty="0">
                <a:solidFill>
                  <a:srgbClr val="FF0000"/>
                </a:solidFill>
              </a:rPr>
              <a:t>Fresno Unified </a:t>
            </a:r>
            <a:r>
              <a:rPr lang="en-US" sz="2400" dirty="0"/>
              <a:t>or the State.  </a:t>
            </a:r>
          </a:p>
          <a:p>
            <a:pPr marL="0" indent="0">
              <a:buNone/>
            </a:pPr>
            <a:endParaRPr lang="en-US" sz="2400" dirty="0"/>
          </a:p>
          <a:p>
            <a:pPr marL="0" indent="0">
              <a:buNone/>
            </a:pPr>
            <a:r>
              <a:rPr lang="en-US" sz="2400" dirty="0"/>
              <a:t>New charter numbers were applied to existing charters by the State, eliminating the history of those schools at the CDE. </a:t>
            </a:r>
          </a:p>
        </p:txBody>
      </p:sp>
    </p:spTree>
    <p:extLst>
      <p:ext uri="{BB962C8B-B14F-4D97-AF65-F5344CB8AC3E}">
        <p14:creationId xmlns:p14="http://schemas.microsoft.com/office/powerpoint/2010/main" val="23904530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98ED85F-DCEE-4B50-802E-71A6E3E12B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14000"/>
            </a:schemeClr>
          </a:solidFill>
          <a:ln w="127000" cap="sq" cmpd="thinThick">
            <a:solidFill>
              <a:schemeClr val="tx1">
                <a:lumMod val="85000"/>
                <a:lumOff val="15000"/>
                <a:alpha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9FFDCC5-F30D-4B46-B359-12E6268D2FD6}"/>
              </a:ext>
            </a:extLst>
          </p:cNvPr>
          <p:cNvSpPr>
            <a:spLocks noGrp="1"/>
          </p:cNvSpPr>
          <p:nvPr>
            <p:ph type="title"/>
          </p:nvPr>
        </p:nvSpPr>
        <p:spPr>
          <a:xfrm>
            <a:off x="838200" y="631825"/>
            <a:ext cx="10515600" cy="1325563"/>
          </a:xfrm>
        </p:spPr>
        <p:txBody>
          <a:bodyPr>
            <a:normAutofit/>
          </a:bodyPr>
          <a:lstStyle/>
          <a:p>
            <a:r>
              <a:rPr lang="en-US" dirty="0">
                <a:solidFill>
                  <a:schemeClr val="accent1"/>
                </a:solidFill>
              </a:rPr>
              <a:t>While the demographics of most charters are similar to </a:t>
            </a:r>
            <a:r>
              <a:rPr lang="en-US" b="1" dirty="0">
                <a:solidFill>
                  <a:srgbClr val="FF0000"/>
                </a:solidFill>
              </a:rPr>
              <a:t>Fresno Unified</a:t>
            </a:r>
          </a:p>
        </p:txBody>
      </p:sp>
      <p:sp>
        <p:nvSpPr>
          <p:cNvPr id="3" name="Content Placeholder 2">
            <a:extLst>
              <a:ext uri="{FF2B5EF4-FFF2-40B4-BE49-F238E27FC236}">
                <a16:creationId xmlns:a16="http://schemas.microsoft.com/office/drawing/2014/main" id="{0B40D0CB-83CA-4CA7-94FB-E30663826ABE}"/>
              </a:ext>
            </a:extLst>
          </p:cNvPr>
          <p:cNvSpPr>
            <a:spLocks noGrp="1"/>
          </p:cNvSpPr>
          <p:nvPr>
            <p:ph idx="1"/>
          </p:nvPr>
        </p:nvSpPr>
        <p:spPr>
          <a:xfrm>
            <a:off x="838200" y="2057400"/>
            <a:ext cx="10515600" cy="3871762"/>
          </a:xfrm>
        </p:spPr>
        <p:txBody>
          <a:bodyPr>
            <a:normAutofit/>
          </a:bodyPr>
          <a:lstStyle/>
          <a:p>
            <a:pPr marL="0" indent="0">
              <a:buNone/>
            </a:pPr>
            <a:r>
              <a:rPr lang="en-US" sz="2400" dirty="0"/>
              <a:t>Achievement is worse on average than the district</a:t>
            </a:r>
          </a:p>
          <a:p>
            <a:pPr marL="0" indent="0">
              <a:buNone/>
            </a:pPr>
            <a:endParaRPr lang="en-US" sz="2400" dirty="0"/>
          </a:p>
          <a:p>
            <a:pPr marL="0" indent="0">
              <a:buNone/>
            </a:pPr>
            <a:r>
              <a:rPr lang="en-US" sz="2400" dirty="0"/>
              <a:t>Independent study schools have lower graduation rates, higher dropout rates and lower achievement scores than </a:t>
            </a:r>
            <a:r>
              <a:rPr lang="en-US" sz="2400" b="1" dirty="0">
                <a:solidFill>
                  <a:srgbClr val="FF0000"/>
                </a:solidFill>
              </a:rPr>
              <a:t>Fresno </a:t>
            </a:r>
            <a:r>
              <a:rPr lang="en-US" sz="2400" b="1" dirty="0" err="1">
                <a:solidFill>
                  <a:srgbClr val="FF0000"/>
                </a:solidFill>
              </a:rPr>
              <a:t>Unified’s</a:t>
            </a:r>
            <a:r>
              <a:rPr lang="en-US" sz="2400" b="1" dirty="0">
                <a:solidFill>
                  <a:srgbClr val="FF0000"/>
                </a:solidFill>
              </a:rPr>
              <a:t> own </a:t>
            </a:r>
            <a:r>
              <a:rPr lang="en-US" sz="2400" dirty="0"/>
              <a:t>independent study site. </a:t>
            </a:r>
          </a:p>
          <a:p>
            <a:pPr marL="0" indent="0">
              <a:buNone/>
            </a:pPr>
            <a:endParaRPr lang="en-US" sz="2400" dirty="0"/>
          </a:p>
          <a:p>
            <a:pPr marL="0" indent="0">
              <a:buNone/>
            </a:pPr>
            <a:r>
              <a:rPr lang="en-US" sz="2400" dirty="0"/>
              <a:t>Two exceptional schools have very much higher proportions of white , non-poverty, non-English Learners and non special education students. </a:t>
            </a:r>
          </a:p>
        </p:txBody>
      </p:sp>
    </p:spTree>
    <p:extLst>
      <p:ext uri="{BB962C8B-B14F-4D97-AF65-F5344CB8AC3E}">
        <p14:creationId xmlns:p14="http://schemas.microsoft.com/office/powerpoint/2010/main" val="16764621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D6CDB20-394C-4D51-9C5B-8751E21338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12192000" cy="6861324"/>
          </a:xfrm>
          <a:prstGeom prst="rect">
            <a:avLst/>
          </a:prstGeom>
          <a:solidFill>
            <a:schemeClr val="tx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0" name="Rounded Rectangle 3">
            <a:extLst>
              <a:ext uri="{FF2B5EF4-FFF2-40B4-BE49-F238E27FC236}">
                <a16:creationId xmlns:a16="http://schemas.microsoft.com/office/drawing/2014/main" id="{46DFD1E0-DCA7-47E6-B78B-6ECDDF873D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6745" y="640080"/>
            <a:ext cx="10920415" cy="5577818"/>
          </a:xfrm>
          <a:prstGeom prst="roundRect">
            <a:avLst>
              <a:gd name="adj" fmla="val 0"/>
            </a:avLst>
          </a:prstGeom>
          <a:solidFill>
            <a:srgbClr val="FFFFFF"/>
          </a:solidFill>
          <a:ln w="9525">
            <a:solidFill>
              <a:schemeClr val="tx1">
                <a:lumMod val="50000"/>
                <a:lumOff val="50000"/>
              </a:schemeClr>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AAB0B1E-BB97-40E0-8DCD-D1197A0E1D6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8024" y="960109"/>
            <a:ext cx="10277856" cy="49377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A248FBF-53C0-4479-80AB-ABAC601C7474}"/>
              </a:ext>
            </a:extLst>
          </p:cNvPr>
          <p:cNvSpPr>
            <a:spLocks noGrp="1"/>
          </p:cNvSpPr>
          <p:nvPr>
            <p:ph type="title"/>
          </p:nvPr>
        </p:nvSpPr>
        <p:spPr>
          <a:xfrm>
            <a:off x="1288064" y="1284731"/>
            <a:ext cx="9637776" cy="1430696"/>
          </a:xfrm>
        </p:spPr>
        <p:txBody>
          <a:bodyPr>
            <a:normAutofit/>
          </a:bodyPr>
          <a:lstStyle/>
          <a:p>
            <a:pPr algn="ctr"/>
            <a:r>
              <a:rPr lang="en-US" sz="4100" dirty="0">
                <a:solidFill>
                  <a:schemeClr val="accent1"/>
                </a:solidFill>
              </a:rPr>
              <a:t>Financial information is particularly difficult     to access or understand</a:t>
            </a:r>
          </a:p>
        </p:txBody>
      </p:sp>
      <p:sp>
        <p:nvSpPr>
          <p:cNvPr id="3" name="Content Placeholder 2">
            <a:extLst>
              <a:ext uri="{FF2B5EF4-FFF2-40B4-BE49-F238E27FC236}">
                <a16:creationId xmlns:a16="http://schemas.microsoft.com/office/drawing/2014/main" id="{086765D0-C590-4489-A62A-3578F3791D0A}"/>
              </a:ext>
            </a:extLst>
          </p:cNvPr>
          <p:cNvSpPr>
            <a:spLocks noGrp="1"/>
          </p:cNvSpPr>
          <p:nvPr>
            <p:ph idx="1"/>
          </p:nvPr>
        </p:nvSpPr>
        <p:spPr>
          <a:xfrm>
            <a:off x="1288064" y="2853879"/>
            <a:ext cx="9637776" cy="2714771"/>
          </a:xfrm>
        </p:spPr>
        <p:txBody>
          <a:bodyPr>
            <a:normAutofit/>
          </a:bodyPr>
          <a:lstStyle/>
          <a:p>
            <a:r>
              <a:rPr lang="en-US" sz="2000" dirty="0"/>
              <a:t>Charter schools do not report the same sorts of financial information in the same form as school districts.  </a:t>
            </a:r>
          </a:p>
          <a:p>
            <a:r>
              <a:rPr lang="en-US" sz="2000" dirty="0"/>
              <a:t>We were forced to use unaudited financial statements to estimate the proportion of their funding that went to instruction and to teacher salaries</a:t>
            </a:r>
          </a:p>
          <a:p>
            <a:r>
              <a:rPr lang="en-US" sz="2000" dirty="0"/>
              <a:t> The number of full time equivalent teachers is not available data.</a:t>
            </a:r>
          </a:p>
          <a:p>
            <a:r>
              <a:rPr lang="en-US" sz="2000" dirty="0"/>
              <a:t>While there are ed code provisions for lower funding levels for independent study and virtual schools, all of our charters  are funded on exactly the same attendance and LCFF rates as the District’s seat-based schools.</a:t>
            </a:r>
          </a:p>
          <a:p>
            <a:endParaRPr lang="en-US" sz="2000" dirty="0"/>
          </a:p>
        </p:txBody>
      </p:sp>
    </p:spTree>
    <p:extLst>
      <p:ext uri="{BB962C8B-B14F-4D97-AF65-F5344CB8AC3E}">
        <p14:creationId xmlns:p14="http://schemas.microsoft.com/office/powerpoint/2010/main" val="7463894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451</TotalTime>
  <Words>1206</Words>
  <Application>Microsoft Office PowerPoint</Application>
  <PresentationFormat>Widescreen</PresentationFormat>
  <Paragraphs>90</Paragraphs>
  <Slides>15</Slides>
  <Notes>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Calibri</vt:lpstr>
      <vt:lpstr>Calibri Light</vt:lpstr>
      <vt:lpstr>Office Theme</vt:lpstr>
      <vt:lpstr>A Bit of background</vt:lpstr>
      <vt:lpstr>Fresno Proposal for a State Position—non recommended, for concurrent adoption</vt:lpstr>
      <vt:lpstr>The League believes that charter schools should</vt:lpstr>
      <vt:lpstr>The League further believes that </vt:lpstr>
      <vt:lpstr>Our study</vt:lpstr>
      <vt:lpstr>        Relevant Findings</vt:lpstr>
      <vt:lpstr>Appeals of  authorization and reauthorization determinations are arbitrary. </vt:lpstr>
      <vt:lpstr>While the demographics of most charters are similar to Fresno Unified</vt:lpstr>
      <vt:lpstr>Financial information is particularly difficult     to access or understand</vt:lpstr>
      <vt:lpstr>State Leagues with charter school positions</vt:lpstr>
      <vt:lpstr>Illinois</vt:lpstr>
      <vt:lpstr>New York</vt:lpstr>
      <vt:lpstr>Michigan</vt:lpstr>
      <vt:lpstr>Proposed legislation in California</vt:lpstr>
      <vt:lpstr>Newsom Commission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Bit of background</dc:title>
  <dc:creator>Kay Bertken</dc:creator>
  <cp:lastModifiedBy>Kay Bertken</cp:lastModifiedBy>
  <cp:revision>9</cp:revision>
  <dcterms:created xsi:type="dcterms:W3CDTF">2019-05-20T23:44:33Z</dcterms:created>
  <dcterms:modified xsi:type="dcterms:W3CDTF">2019-05-21T22:32:27Z</dcterms:modified>
</cp:coreProperties>
</file>