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3" r:id="rId3"/>
    <p:sldId id="274" r:id="rId4"/>
    <p:sldId id="260" r:id="rId5"/>
    <p:sldId id="261" r:id="rId6"/>
    <p:sldId id="262" r:id="rId7"/>
    <p:sldId id="263" r:id="rId8"/>
    <p:sldId id="269" r:id="rId9"/>
    <p:sldId id="265" r:id="rId10"/>
    <p:sldId id="270" r:id="rId11"/>
    <p:sldId id="266" r:id="rId12"/>
    <p:sldId id="258" r:id="rId13"/>
    <p:sldId id="267" r:id="rId14"/>
    <p:sldId id="268" r:id="rId15"/>
    <p:sldId id="271" r:id="rId16"/>
    <p:sldId id="275" r:id="rId17"/>
    <p:sldId id="27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7" d="100"/>
          <a:sy n="67" d="100"/>
        </p:scale>
        <p:origin x="78" y="4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jp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jp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9A80A3-5B65-4652-A19B-D0B6D933C358}"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80482B08-F8A9-4674-94A4-54D20D6BA576}">
      <dgm:prSet/>
      <dgm:spPr/>
      <dgm:t>
        <a:bodyPr/>
        <a:lstStyle/>
        <a:p>
          <a:pPr>
            <a:lnSpc>
              <a:spcPct val="100000"/>
            </a:lnSpc>
          </a:pPr>
          <a:r>
            <a:rPr lang="en-US" dirty="0"/>
            <a:t>Census Overview</a:t>
          </a:r>
        </a:p>
      </dgm:t>
    </dgm:pt>
    <dgm:pt modelId="{9DF120DD-8DC5-4DFA-8977-0B434937299C}" type="parTrans" cxnId="{778200D5-6242-47CC-83ED-8A436DE39B26}">
      <dgm:prSet/>
      <dgm:spPr/>
      <dgm:t>
        <a:bodyPr/>
        <a:lstStyle/>
        <a:p>
          <a:endParaRPr lang="en-US"/>
        </a:p>
      </dgm:t>
    </dgm:pt>
    <dgm:pt modelId="{44D50AB5-4363-4ECE-9F25-EEA522DAA3E2}" type="sibTrans" cxnId="{778200D5-6242-47CC-83ED-8A436DE39B26}">
      <dgm:prSet/>
      <dgm:spPr/>
      <dgm:t>
        <a:bodyPr/>
        <a:lstStyle/>
        <a:p>
          <a:pPr>
            <a:lnSpc>
              <a:spcPct val="100000"/>
            </a:lnSpc>
          </a:pPr>
          <a:endParaRPr lang="en-US"/>
        </a:p>
      </dgm:t>
    </dgm:pt>
    <dgm:pt modelId="{6BF6F534-4E4A-4129-BF01-C878A26DDF80}">
      <dgm:prSet/>
      <dgm:spPr/>
      <dgm:t>
        <a:bodyPr/>
        <a:lstStyle/>
        <a:p>
          <a:pPr>
            <a:lnSpc>
              <a:spcPct val="100000"/>
            </a:lnSpc>
          </a:pPr>
          <a:r>
            <a:rPr lang="en-US" dirty="0"/>
            <a:t>Census Process</a:t>
          </a:r>
        </a:p>
      </dgm:t>
    </dgm:pt>
    <dgm:pt modelId="{3B23423D-DBAD-45B5-9ACB-B24BDD053425}" type="parTrans" cxnId="{A597350E-4AD0-4D0A-B280-F68E215939B3}">
      <dgm:prSet/>
      <dgm:spPr/>
      <dgm:t>
        <a:bodyPr/>
        <a:lstStyle/>
        <a:p>
          <a:endParaRPr lang="en-US"/>
        </a:p>
      </dgm:t>
    </dgm:pt>
    <dgm:pt modelId="{885D969E-11FE-423D-B7D1-A44600D5037D}" type="sibTrans" cxnId="{A597350E-4AD0-4D0A-B280-F68E215939B3}">
      <dgm:prSet/>
      <dgm:spPr/>
      <dgm:t>
        <a:bodyPr/>
        <a:lstStyle/>
        <a:p>
          <a:pPr>
            <a:lnSpc>
              <a:spcPct val="100000"/>
            </a:lnSpc>
          </a:pPr>
          <a:endParaRPr lang="en-US"/>
        </a:p>
      </dgm:t>
    </dgm:pt>
    <dgm:pt modelId="{C693D286-DBB0-4D8A-9C27-AA40F7D608F5}">
      <dgm:prSet/>
      <dgm:spPr/>
      <dgm:t>
        <a:bodyPr/>
        <a:lstStyle/>
        <a:p>
          <a:pPr>
            <a:lnSpc>
              <a:spcPct val="100000"/>
            </a:lnSpc>
          </a:pPr>
          <a:r>
            <a:rPr lang="en-US" dirty="0"/>
            <a:t>What’s Happening</a:t>
          </a:r>
        </a:p>
      </dgm:t>
    </dgm:pt>
    <dgm:pt modelId="{7046B905-E1EF-4F9E-A1D1-F7DC68708A65}" type="parTrans" cxnId="{C8BFE804-7A6B-4128-B0CE-4C01EC547C07}">
      <dgm:prSet/>
      <dgm:spPr/>
      <dgm:t>
        <a:bodyPr/>
        <a:lstStyle/>
        <a:p>
          <a:endParaRPr lang="en-US"/>
        </a:p>
      </dgm:t>
    </dgm:pt>
    <dgm:pt modelId="{FD56F5FE-F532-470F-9323-8B93A9FC697F}" type="sibTrans" cxnId="{C8BFE804-7A6B-4128-B0CE-4C01EC547C07}">
      <dgm:prSet/>
      <dgm:spPr/>
      <dgm:t>
        <a:bodyPr/>
        <a:lstStyle/>
        <a:p>
          <a:pPr>
            <a:lnSpc>
              <a:spcPct val="100000"/>
            </a:lnSpc>
          </a:pPr>
          <a:endParaRPr lang="en-US"/>
        </a:p>
      </dgm:t>
    </dgm:pt>
    <dgm:pt modelId="{9F43002D-FFE7-4F5B-BBFD-EEFF3F0E2C90}">
      <dgm:prSet/>
      <dgm:spPr/>
      <dgm:t>
        <a:bodyPr/>
        <a:lstStyle/>
        <a:p>
          <a:pPr>
            <a:lnSpc>
              <a:spcPct val="100000"/>
            </a:lnSpc>
          </a:pPr>
          <a:r>
            <a:rPr lang="en-US" dirty="0"/>
            <a:t>How You Can Help</a:t>
          </a:r>
        </a:p>
      </dgm:t>
    </dgm:pt>
    <dgm:pt modelId="{BEC5AD71-5B2D-42EC-9B25-0C3C7306CB88}" type="parTrans" cxnId="{7C56344D-6471-42FA-8FFC-A36C0C10A791}">
      <dgm:prSet/>
      <dgm:spPr/>
      <dgm:t>
        <a:bodyPr/>
        <a:lstStyle/>
        <a:p>
          <a:endParaRPr lang="en-US"/>
        </a:p>
      </dgm:t>
    </dgm:pt>
    <dgm:pt modelId="{FA502352-B064-4B39-B086-7A8D0972F461}" type="sibTrans" cxnId="{7C56344D-6471-42FA-8FFC-A36C0C10A791}">
      <dgm:prSet/>
      <dgm:spPr/>
      <dgm:t>
        <a:bodyPr/>
        <a:lstStyle/>
        <a:p>
          <a:endParaRPr lang="en-US"/>
        </a:p>
      </dgm:t>
    </dgm:pt>
    <dgm:pt modelId="{904CCEAE-6ECD-4028-B627-58AEDCB3F4E5}" type="pres">
      <dgm:prSet presAssocID="{B29A80A3-5B65-4652-A19B-D0B6D933C358}" presName="root" presStyleCnt="0">
        <dgm:presLayoutVars>
          <dgm:dir/>
          <dgm:resizeHandles val="exact"/>
        </dgm:presLayoutVars>
      </dgm:prSet>
      <dgm:spPr/>
    </dgm:pt>
    <dgm:pt modelId="{D1F02C53-57D7-442C-A5C5-236D2D74C18F}" type="pres">
      <dgm:prSet presAssocID="{B29A80A3-5B65-4652-A19B-D0B6D933C358}" presName="container" presStyleCnt="0">
        <dgm:presLayoutVars>
          <dgm:dir/>
          <dgm:resizeHandles val="exact"/>
        </dgm:presLayoutVars>
      </dgm:prSet>
      <dgm:spPr/>
    </dgm:pt>
    <dgm:pt modelId="{CE76AEDC-9408-472D-B895-3A54625F487F}" type="pres">
      <dgm:prSet presAssocID="{80482B08-F8A9-4674-94A4-54D20D6BA576}" presName="compNode" presStyleCnt="0"/>
      <dgm:spPr/>
    </dgm:pt>
    <dgm:pt modelId="{CC88F0BF-C257-4FF4-979C-E2EDBB1489BF}" type="pres">
      <dgm:prSet presAssocID="{80482B08-F8A9-4674-94A4-54D20D6BA576}" presName="iconBgRect" presStyleLbl="bgShp" presStyleIdx="0" presStyleCnt="4"/>
      <dgm:spPr>
        <a:solidFill>
          <a:schemeClr val="accent4"/>
        </a:solidFill>
      </dgm:spPr>
    </dgm:pt>
    <dgm:pt modelId="{6CA01EC2-D1CE-4C06-84EC-A72DFC20D515}" type="pres">
      <dgm:prSet presAssocID="{80482B08-F8A9-4674-94A4-54D20D6BA57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st"/>
        </a:ext>
      </dgm:extLst>
    </dgm:pt>
    <dgm:pt modelId="{7C196900-4379-4B77-9282-A024185EF6C1}" type="pres">
      <dgm:prSet presAssocID="{80482B08-F8A9-4674-94A4-54D20D6BA576}" presName="spaceRect" presStyleCnt="0"/>
      <dgm:spPr/>
    </dgm:pt>
    <dgm:pt modelId="{9132F284-057C-420F-A585-4C0A896D6139}" type="pres">
      <dgm:prSet presAssocID="{80482B08-F8A9-4674-94A4-54D20D6BA576}" presName="textRect" presStyleLbl="revTx" presStyleIdx="0" presStyleCnt="4">
        <dgm:presLayoutVars>
          <dgm:chMax val="1"/>
          <dgm:chPref val="1"/>
        </dgm:presLayoutVars>
      </dgm:prSet>
      <dgm:spPr/>
    </dgm:pt>
    <dgm:pt modelId="{5B1ABE39-AB85-42A5-8C9F-1F61E1E29766}" type="pres">
      <dgm:prSet presAssocID="{44D50AB5-4363-4ECE-9F25-EEA522DAA3E2}" presName="sibTrans" presStyleLbl="sibTrans2D1" presStyleIdx="0" presStyleCnt="0"/>
      <dgm:spPr/>
    </dgm:pt>
    <dgm:pt modelId="{6AC75282-FC62-4A1E-BD76-A18681F37EBF}" type="pres">
      <dgm:prSet presAssocID="{6BF6F534-4E4A-4129-BF01-C878A26DDF80}" presName="compNode" presStyleCnt="0"/>
      <dgm:spPr/>
    </dgm:pt>
    <dgm:pt modelId="{23C6C582-78D7-45B6-A18B-F5DAD90E7DF0}" type="pres">
      <dgm:prSet presAssocID="{6BF6F534-4E4A-4129-BF01-C878A26DDF80}" presName="iconBgRect" presStyleLbl="bgShp" presStyleIdx="1" presStyleCnt="4"/>
      <dgm:spPr>
        <a:solidFill>
          <a:schemeClr val="accent2"/>
        </a:solidFill>
      </dgm:spPr>
    </dgm:pt>
    <dgm:pt modelId="{88E19779-F2B7-45EF-81BB-81FADE5E97B7}" type="pres">
      <dgm:prSet presAssocID="{6BF6F534-4E4A-4129-BF01-C878A26DDF80}"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Network"/>
        </a:ext>
      </dgm:extLst>
    </dgm:pt>
    <dgm:pt modelId="{4B26B219-6347-4F15-8355-23992887A684}" type="pres">
      <dgm:prSet presAssocID="{6BF6F534-4E4A-4129-BF01-C878A26DDF80}" presName="spaceRect" presStyleCnt="0"/>
      <dgm:spPr/>
    </dgm:pt>
    <dgm:pt modelId="{69BFA7B7-8AD1-4FC6-A223-9F695621FCA5}" type="pres">
      <dgm:prSet presAssocID="{6BF6F534-4E4A-4129-BF01-C878A26DDF80}" presName="textRect" presStyleLbl="revTx" presStyleIdx="1" presStyleCnt="4">
        <dgm:presLayoutVars>
          <dgm:chMax val="1"/>
          <dgm:chPref val="1"/>
        </dgm:presLayoutVars>
      </dgm:prSet>
      <dgm:spPr/>
    </dgm:pt>
    <dgm:pt modelId="{E406AF35-62F0-4FFA-BB47-925AFA7E9D8C}" type="pres">
      <dgm:prSet presAssocID="{885D969E-11FE-423D-B7D1-A44600D5037D}" presName="sibTrans" presStyleLbl="sibTrans2D1" presStyleIdx="0" presStyleCnt="0"/>
      <dgm:spPr/>
    </dgm:pt>
    <dgm:pt modelId="{DE110F5F-594E-4AE5-8F37-63E787D0C6B0}" type="pres">
      <dgm:prSet presAssocID="{C693D286-DBB0-4D8A-9C27-AA40F7D608F5}" presName="compNode" presStyleCnt="0"/>
      <dgm:spPr/>
    </dgm:pt>
    <dgm:pt modelId="{F430722B-3310-42C7-AF26-FD44089B2869}" type="pres">
      <dgm:prSet presAssocID="{C693D286-DBB0-4D8A-9C27-AA40F7D608F5}" presName="iconBgRect" presStyleLbl="bgShp" presStyleIdx="2" presStyleCnt="4"/>
      <dgm:spPr>
        <a:solidFill>
          <a:schemeClr val="accent3"/>
        </a:solidFill>
      </dgm:spPr>
    </dgm:pt>
    <dgm:pt modelId="{132C21B5-D71C-45B6-9FC9-53DD799951C6}" type="pres">
      <dgm:prSet presAssocID="{C693D286-DBB0-4D8A-9C27-AA40F7D608F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opwatch"/>
        </a:ext>
      </dgm:extLst>
    </dgm:pt>
    <dgm:pt modelId="{BFFEE064-A5F9-42C9-9A64-03EC558BE529}" type="pres">
      <dgm:prSet presAssocID="{C693D286-DBB0-4D8A-9C27-AA40F7D608F5}" presName="spaceRect" presStyleCnt="0"/>
      <dgm:spPr/>
    </dgm:pt>
    <dgm:pt modelId="{E6AC6397-7EE5-41F9-B596-7B138CDF5BF3}" type="pres">
      <dgm:prSet presAssocID="{C693D286-DBB0-4D8A-9C27-AA40F7D608F5}" presName="textRect" presStyleLbl="revTx" presStyleIdx="2" presStyleCnt="4">
        <dgm:presLayoutVars>
          <dgm:chMax val="1"/>
          <dgm:chPref val="1"/>
        </dgm:presLayoutVars>
      </dgm:prSet>
      <dgm:spPr/>
    </dgm:pt>
    <dgm:pt modelId="{281BAB31-4231-46E5-AA9D-7FE560A19ED2}" type="pres">
      <dgm:prSet presAssocID="{FD56F5FE-F532-470F-9323-8B93A9FC697F}" presName="sibTrans" presStyleLbl="sibTrans2D1" presStyleIdx="0" presStyleCnt="0"/>
      <dgm:spPr/>
    </dgm:pt>
    <dgm:pt modelId="{B43CB041-0CE2-44CF-A86B-2E5AB789888C}" type="pres">
      <dgm:prSet presAssocID="{9F43002D-FFE7-4F5B-BBFD-EEFF3F0E2C90}" presName="compNode" presStyleCnt="0"/>
      <dgm:spPr/>
    </dgm:pt>
    <dgm:pt modelId="{2FF3C29A-A12F-42E6-918E-641F5985B93F}" type="pres">
      <dgm:prSet presAssocID="{9F43002D-FFE7-4F5B-BBFD-EEFF3F0E2C90}" presName="iconBgRect" presStyleLbl="bgShp" presStyleIdx="3" presStyleCnt="4"/>
      <dgm:spPr/>
    </dgm:pt>
    <dgm:pt modelId="{382CE4B0-04F0-41BD-8D6F-AD932D01B479}" type="pres">
      <dgm:prSet presAssocID="{9F43002D-FFE7-4F5B-BBFD-EEFF3F0E2C9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20981769-7A9A-4B02-A419-6AFBF8915671}" type="pres">
      <dgm:prSet presAssocID="{9F43002D-FFE7-4F5B-BBFD-EEFF3F0E2C90}" presName="spaceRect" presStyleCnt="0"/>
      <dgm:spPr/>
    </dgm:pt>
    <dgm:pt modelId="{212FD0AB-B5A1-4174-A236-CBFFE7FE3D50}" type="pres">
      <dgm:prSet presAssocID="{9F43002D-FFE7-4F5B-BBFD-EEFF3F0E2C90}" presName="textRect" presStyleLbl="revTx" presStyleIdx="3" presStyleCnt="4">
        <dgm:presLayoutVars>
          <dgm:chMax val="1"/>
          <dgm:chPref val="1"/>
        </dgm:presLayoutVars>
      </dgm:prSet>
      <dgm:spPr/>
    </dgm:pt>
  </dgm:ptLst>
  <dgm:cxnLst>
    <dgm:cxn modelId="{C8BFE804-7A6B-4128-B0CE-4C01EC547C07}" srcId="{B29A80A3-5B65-4652-A19B-D0B6D933C358}" destId="{C693D286-DBB0-4D8A-9C27-AA40F7D608F5}" srcOrd="2" destOrd="0" parTransId="{7046B905-E1EF-4F9E-A1D1-F7DC68708A65}" sibTransId="{FD56F5FE-F532-470F-9323-8B93A9FC697F}"/>
    <dgm:cxn modelId="{A597350E-4AD0-4D0A-B280-F68E215939B3}" srcId="{B29A80A3-5B65-4652-A19B-D0B6D933C358}" destId="{6BF6F534-4E4A-4129-BF01-C878A26DDF80}" srcOrd="1" destOrd="0" parTransId="{3B23423D-DBAD-45B5-9ACB-B24BDD053425}" sibTransId="{885D969E-11FE-423D-B7D1-A44600D5037D}"/>
    <dgm:cxn modelId="{7B29CE67-DD09-4125-8C38-512A98538332}" type="presOf" srcId="{FD56F5FE-F532-470F-9323-8B93A9FC697F}" destId="{281BAB31-4231-46E5-AA9D-7FE560A19ED2}" srcOrd="0" destOrd="0" presId="urn:microsoft.com/office/officeart/2018/2/layout/IconCircleList"/>
    <dgm:cxn modelId="{95B31769-8839-4F6B-ADF3-288088EF4592}" type="presOf" srcId="{B29A80A3-5B65-4652-A19B-D0B6D933C358}" destId="{904CCEAE-6ECD-4028-B627-58AEDCB3F4E5}" srcOrd="0" destOrd="0" presId="urn:microsoft.com/office/officeart/2018/2/layout/IconCircleList"/>
    <dgm:cxn modelId="{88B4596A-EF21-48D6-B26E-7B6274F08C40}" type="presOf" srcId="{44D50AB5-4363-4ECE-9F25-EEA522DAA3E2}" destId="{5B1ABE39-AB85-42A5-8C9F-1F61E1E29766}" srcOrd="0" destOrd="0" presId="urn:microsoft.com/office/officeart/2018/2/layout/IconCircleList"/>
    <dgm:cxn modelId="{7C56344D-6471-42FA-8FFC-A36C0C10A791}" srcId="{B29A80A3-5B65-4652-A19B-D0B6D933C358}" destId="{9F43002D-FFE7-4F5B-BBFD-EEFF3F0E2C90}" srcOrd="3" destOrd="0" parTransId="{BEC5AD71-5B2D-42EC-9B25-0C3C7306CB88}" sibTransId="{FA502352-B064-4B39-B086-7A8D0972F461}"/>
    <dgm:cxn modelId="{DE7EF880-127F-4982-91FA-1C669FAD7D13}" type="presOf" srcId="{6BF6F534-4E4A-4129-BF01-C878A26DDF80}" destId="{69BFA7B7-8AD1-4FC6-A223-9F695621FCA5}" srcOrd="0" destOrd="0" presId="urn:microsoft.com/office/officeart/2018/2/layout/IconCircleList"/>
    <dgm:cxn modelId="{C66F4DA0-6422-417B-BBCC-ACCD005E3FAC}" type="presOf" srcId="{80482B08-F8A9-4674-94A4-54D20D6BA576}" destId="{9132F284-057C-420F-A585-4C0A896D6139}" srcOrd="0" destOrd="0" presId="urn:microsoft.com/office/officeart/2018/2/layout/IconCircleList"/>
    <dgm:cxn modelId="{159949C9-024F-4DAC-A437-0B7CE1927F5F}" type="presOf" srcId="{9F43002D-FFE7-4F5B-BBFD-EEFF3F0E2C90}" destId="{212FD0AB-B5A1-4174-A236-CBFFE7FE3D50}" srcOrd="0" destOrd="0" presId="urn:microsoft.com/office/officeart/2018/2/layout/IconCircleList"/>
    <dgm:cxn modelId="{44170CCF-00D2-4E38-AD73-3F8260CA1F09}" type="presOf" srcId="{885D969E-11FE-423D-B7D1-A44600D5037D}" destId="{E406AF35-62F0-4FFA-BB47-925AFA7E9D8C}" srcOrd="0" destOrd="0" presId="urn:microsoft.com/office/officeart/2018/2/layout/IconCircleList"/>
    <dgm:cxn modelId="{778200D5-6242-47CC-83ED-8A436DE39B26}" srcId="{B29A80A3-5B65-4652-A19B-D0B6D933C358}" destId="{80482B08-F8A9-4674-94A4-54D20D6BA576}" srcOrd="0" destOrd="0" parTransId="{9DF120DD-8DC5-4DFA-8977-0B434937299C}" sibTransId="{44D50AB5-4363-4ECE-9F25-EEA522DAA3E2}"/>
    <dgm:cxn modelId="{833CC8DF-6192-4D25-AD95-1A2F2FE15B9F}" type="presOf" srcId="{C693D286-DBB0-4D8A-9C27-AA40F7D608F5}" destId="{E6AC6397-7EE5-41F9-B596-7B138CDF5BF3}" srcOrd="0" destOrd="0" presId="urn:microsoft.com/office/officeart/2018/2/layout/IconCircleList"/>
    <dgm:cxn modelId="{B250FBAE-7519-41A6-85A1-87F16914AE16}" type="presParOf" srcId="{904CCEAE-6ECD-4028-B627-58AEDCB3F4E5}" destId="{D1F02C53-57D7-442C-A5C5-236D2D74C18F}" srcOrd="0" destOrd="0" presId="urn:microsoft.com/office/officeart/2018/2/layout/IconCircleList"/>
    <dgm:cxn modelId="{B4635502-D562-4765-BA53-294D06F55B55}" type="presParOf" srcId="{D1F02C53-57D7-442C-A5C5-236D2D74C18F}" destId="{CE76AEDC-9408-472D-B895-3A54625F487F}" srcOrd="0" destOrd="0" presId="urn:microsoft.com/office/officeart/2018/2/layout/IconCircleList"/>
    <dgm:cxn modelId="{405E109B-7DFE-4316-8931-EED6DE6E8593}" type="presParOf" srcId="{CE76AEDC-9408-472D-B895-3A54625F487F}" destId="{CC88F0BF-C257-4FF4-979C-E2EDBB1489BF}" srcOrd="0" destOrd="0" presId="urn:microsoft.com/office/officeart/2018/2/layout/IconCircleList"/>
    <dgm:cxn modelId="{51627E84-3A9E-4D89-B65A-0D8E10E585FF}" type="presParOf" srcId="{CE76AEDC-9408-472D-B895-3A54625F487F}" destId="{6CA01EC2-D1CE-4C06-84EC-A72DFC20D515}" srcOrd="1" destOrd="0" presId="urn:microsoft.com/office/officeart/2018/2/layout/IconCircleList"/>
    <dgm:cxn modelId="{90D2FACA-5A74-487F-A3CE-760B9C10DB5B}" type="presParOf" srcId="{CE76AEDC-9408-472D-B895-3A54625F487F}" destId="{7C196900-4379-4B77-9282-A024185EF6C1}" srcOrd="2" destOrd="0" presId="urn:microsoft.com/office/officeart/2018/2/layout/IconCircleList"/>
    <dgm:cxn modelId="{D0ABB9D1-9BAC-4FF4-BE59-8250399AF7A9}" type="presParOf" srcId="{CE76AEDC-9408-472D-B895-3A54625F487F}" destId="{9132F284-057C-420F-A585-4C0A896D6139}" srcOrd="3" destOrd="0" presId="urn:microsoft.com/office/officeart/2018/2/layout/IconCircleList"/>
    <dgm:cxn modelId="{9375A740-D52F-4CC7-8308-0499B8CD48CD}" type="presParOf" srcId="{D1F02C53-57D7-442C-A5C5-236D2D74C18F}" destId="{5B1ABE39-AB85-42A5-8C9F-1F61E1E29766}" srcOrd="1" destOrd="0" presId="urn:microsoft.com/office/officeart/2018/2/layout/IconCircleList"/>
    <dgm:cxn modelId="{0CEBB034-E807-4F7C-9C45-80D6EC228908}" type="presParOf" srcId="{D1F02C53-57D7-442C-A5C5-236D2D74C18F}" destId="{6AC75282-FC62-4A1E-BD76-A18681F37EBF}" srcOrd="2" destOrd="0" presId="urn:microsoft.com/office/officeart/2018/2/layout/IconCircleList"/>
    <dgm:cxn modelId="{4FDE038D-2F9A-4222-A369-3FB363FF295B}" type="presParOf" srcId="{6AC75282-FC62-4A1E-BD76-A18681F37EBF}" destId="{23C6C582-78D7-45B6-A18B-F5DAD90E7DF0}" srcOrd="0" destOrd="0" presId="urn:microsoft.com/office/officeart/2018/2/layout/IconCircleList"/>
    <dgm:cxn modelId="{5E09A3EC-E75A-4577-A189-306E26F091FD}" type="presParOf" srcId="{6AC75282-FC62-4A1E-BD76-A18681F37EBF}" destId="{88E19779-F2B7-45EF-81BB-81FADE5E97B7}" srcOrd="1" destOrd="0" presId="urn:microsoft.com/office/officeart/2018/2/layout/IconCircleList"/>
    <dgm:cxn modelId="{DE4D64F4-DE2B-4E8D-9F8A-68C02EEDAE57}" type="presParOf" srcId="{6AC75282-FC62-4A1E-BD76-A18681F37EBF}" destId="{4B26B219-6347-4F15-8355-23992887A684}" srcOrd="2" destOrd="0" presId="urn:microsoft.com/office/officeart/2018/2/layout/IconCircleList"/>
    <dgm:cxn modelId="{C57B0769-34C5-46E5-AA45-907C706B7BC5}" type="presParOf" srcId="{6AC75282-FC62-4A1E-BD76-A18681F37EBF}" destId="{69BFA7B7-8AD1-4FC6-A223-9F695621FCA5}" srcOrd="3" destOrd="0" presId="urn:microsoft.com/office/officeart/2018/2/layout/IconCircleList"/>
    <dgm:cxn modelId="{82BCCF1B-DA01-44F6-803B-E82D551D5A7D}" type="presParOf" srcId="{D1F02C53-57D7-442C-A5C5-236D2D74C18F}" destId="{E406AF35-62F0-4FFA-BB47-925AFA7E9D8C}" srcOrd="3" destOrd="0" presId="urn:microsoft.com/office/officeart/2018/2/layout/IconCircleList"/>
    <dgm:cxn modelId="{61912477-0B4F-4757-A287-C8F287C115A5}" type="presParOf" srcId="{D1F02C53-57D7-442C-A5C5-236D2D74C18F}" destId="{DE110F5F-594E-4AE5-8F37-63E787D0C6B0}" srcOrd="4" destOrd="0" presId="urn:microsoft.com/office/officeart/2018/2/layout/IconCircleList"/>
    <dgm:cxn modelId="{A32642B0-6BB4-4C80-A93B-B3EBD99C1568}" type="presParOf" srcId="{DE110F5F-594E-4AE5-8F37-63E787D0C6B0}" destId="{F430722B-3310-42C7-AF26-FD44089B2869}" srcOrd="0" destOrd="0" presId="urn:microsoft.com/office/officeart/2018/2/layout/IconCircleList"/>
    <dgm:cxn modelId="{6EE79B93-C65C-4E64-B58B-983B7F3A78A3}" type="presParOf" srcId="{DE110F5F-594E-4AE5-8F37-63E787D0C6B0}" destId="{132C21B5-D71C-45B6-9FC9-53DD799951C6}" srcOrd="1" destOrd="0" presId="urn:microsoft.com/office/officeart/2018/2/layout/IconCircleList"/>
    <dgm:cxn modelId="{3B0E74FD-400E-4D02-9708-65AE65E156AE}" type="presParOf" srcId="{DE110F5F-594E-4AE5-8F37-63E787D0C6B0}" destId="{BFFEE064-A5F9-42C9-9A64-03EC558BE529}" srcOrd="2" destOrd="0" presId="urn:microsoft.com/office/officeart/2018/2/layout/IconCircleList"/>
    <dgm:cxn modelId="{5599FC70-92F5-4295-9F24-491A6C23416F}" type="presParOf" srcId="{DE110F5F-594E-4AE5-8F37-63E787D0C6B0}" destId="{E6AC6397-7EE5-41F9-B596-7B138CDF5BF3}" srcOrd="3" destOrd="0" presId="urn:microsoft.com/office/officeart/2018/2/layout/IconCircleList"/>
    <dgm:cxn modelId="{A4670CD2-BCB9-4363-9DCD-EFE46DD62786}" type="presParOf" srcId="{D1F02C53-57D7-442C-A5C5-236D2D74C18F}" destId="{281BAB31-4231-46E5-AA9D-7FE560A19ED2}" srcOrd="5" destOrd="0" presId="urn:microsoft.com/office/officeart/2018/2/layout/IconCircleList"/>
    <dgm:cxn modelId="{E6FFF95A-0AE4-4642-BA0A-C597ED098BCD}" type="presParOf" srcId="{D1F02C53-57D7-442C-A5C5-236D2D74C18F}" destId="{B43CB041-0CE2-44CF-A86B-2E5AB789888C}" srcOrd="6" destOrd="0" presId="urn:microsoft.com/office/officeart/2018/2/layout/IconCircleList"/>
    <dgm:cxn modelId="{C3A71374-EB47-4B82-80EB-7BF2C2211890}" type="presParOf" srcId="{B43CB041-0CE2-44CF-A86B-2E5AB789888C}" destId="{2FF3C29A-A12F-42E6-918E-641F5985B93F}" srcOrd="0" destOrd="0" presId="urn:microsoft.com/office/officeart/2018/2/layout/IconCircleList"/>
    <dgm:cxn modelId="{6BD52E3E-C114-4D9E-A491-8BEE0A79F63A}" type="presParOf" srcId="{B43CB041-0CE2-44CF-A86B-2E5AB789888C}" destId="{382CE4B0-04F0-41BD-8D6F-AD932D01B479}" srcOrd="1" destOrd="0" presId="urn:microsoft.com/office/officeart/2018/2/layout/IconCircleList"/>
    <dgm:cxn modelId="{9E8ED926-26B7-4174-8983-E3EC28709129}" type="presParOf" srcId="{B43CB041-0CE2-44CF-A86B-2E5AB789888C}" destId="{20981769-7A9A-4B02-A419-6AFBF8915671}" srcOrd="2" destOrd="0" presId="urn:microsoft.com/office/officeart/2018/2/layout/IconCircleList"/>
    <dgm:cxn modelId="{EFDB6885-3CDF-4E33-ADCA-815816F113CD}" type="presParOf" srcId="{B43CB041-0CE2-44CF-A86B-2E5AB789888C}" destId="{212FD0AB-B5A1-4174-A236-CBFFE7FE3D50}"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F78104-E871-4438-B664-CBDDEE1E58A4}"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n-US"/>
        </a:p>
      </dgm:t>
    </dgm:pt>
    <dgm:pt modelId="{E4DB8153-6EC8-43FC-A79B-5E34A22A06F4}">
      <dgm:prSet custT="1"/>
      <dgm:spPr/>
      <dgm:t>
        <a:bodyPr/>
        <a:lstStyle/>
        <a:p>
          <a:r>
            <a:rPr lang="en-US" sz="3600" dirty="0"/>
            <a:t>Funding</a:t>
          </a:r>
        </a:p>
      </dgm:t>
    </dgm:pt>
    <dgm:pt modelId="{7129E6F5-589C-4376-805F-3FFAAEBBC219}" type="parTrans" cxnId="{8663DEFB-193A-4B12-9D6A-9584C6921661}">
      <dgm:prSet/>
      <dgm:spPr/>
      <dgm:t>
        <a:bodyPr/>
        <a:lstStyle/>
        <a:p>
          <a:endParaRPr lang="en-US"/>
        </a:p>
      </dgm:t>
    </dgm:pt>
    <dgm:pt modelId="{43AAF8CD-584F-4745-AECF-F9D7D6FB2352}" type="sibTrans" cxnId="{8663DEFB-193A-4B12-9D6A-9584C6921661}">
      <dgm:prSet/>
      <dgm:spPr/>
      <dgm:t>
        <a:bodyPr/>
        <a:lstStyle/>
        <a:p>
          <a:endParaRPr lang="en-US"/>
        </a:p>
      </dgm:t>
    </dgm:pt>
    <dgm:pt modelId="{461756D3-383C-4A71-8899-C742AB164AE7}">
      <dgm:prSet/>
      <dgm:spPr/>
      <dgm:t>
        <a:bodyPr/>
        <a:lstStyle/>
        <a:p>
          <a:r>
            <a:rPr lang="en-US" dirty="0"/>
            <a:t>$675 Billion distributed annually</a:t>
          </a:r>
        </a:p>
      </dgm:t>
    </dgm:pt>
    <dgm:pt modelId="{64030110-C494-4FBE-80E1-C5B0B8793FBB}" type="parTrans" cxnId="{BE31D278-11A8-4339-AA36-9314C5140906}">
      <dgm:prSet/>
      <dgm:spPr/>
      <dgm:t>
        <a:bodyPr/>
        <a:lstStyle/>
        <a:p>
          <a:endParaRPr lang="en-US"/>
        </a:p>
      </dgm:t>
    </dgm:pt>
    <dgm:pt modelId="{6A8E37B4-FC1B-465C-8C5A-461A1DB25D55}" type="sibTrans" cxnId="{BE31D278-11A8-4339-AA36-9314C5140906}">
      <dgm:prSet/>
      <dgm:spPr/>
      <dgm:t>
        <a:bodyPr/>
        <a:lstStyle/>
        <a:p>
          <a:endParaRPr lang="en-US"/>
        </a:p>
      </dgm:t>
    </dgm:pt>
    <dgm:pt modelId="{21E095F3-B2EA-4F22-83CF-C9C4B22B4DFD}">
      <dgm:prSet/>
      <dgm:spPr/>
      <dgm:t>
        <a:bodyPr/>
        <a:lstStyle/>
        <a:p>
          <a:r>
            <a:rPr lang="en-US" dirty="0"/>
            <a:t>Of that, California receives over $76 billion</a:t>
          </a:r>
        </a:p>
      </dgm:t>
    </dgm:pt>
    <dgm:pt modelId="{528B151A-EC0B-4A22-B577-6D4F8F06B89E}" type="parTrans" cxnId="{B5D9619E-E37E-479A-A4A9-808259B74273}">
      <dgm:prSet/>
      <dgm:spPr/>
      <dgm:t>
        <a:bodyPr/>
        <a:lstStyle/>
        <a:p>
          <a:endParaRPr lang="en-US"/>
        </a:p>
      </dgm:t>
    </dgm:pt>
    <dgm:pt modelId="{0A6BA07F-D1B0-47FD-A58E-C6C56C14AEF3}" type="sibTrans" cxnId="{B5D9619E-E37E-479A-A4A9-808259B74273}">
      <dgm:prSet/>
      <dgm:spPr/>
      <dgm:t>
        <a:bodyPr/>
        <a:lstStyle/>
        <a:p>
          <a:endParaRPr lang="en-US"/>
        </a:p>
      </dgm:t>
    </dgm:pt>
    <dgm:pt modelId="{7B1004AD-D28C-4867-BCA0-3AD651ADB835}">
      <dgm:prSet/>
      <dgm:spPr/>
      <dgm:t>
        <a:bodyPr/>
        <a:lstStyle/>
        <a:p>
          <a:r>
            <a:rPr lang="en-US" dirty="0"/>
            <a:t>Funding is distributed based on Census data</a:t>
          </a:r>
        </a:p>
      </dgm:t>
    </dgm:pt>
    <dgm:pt modelId="{9E67FFC0-7148-4937-94C9-57880ABFE7AF}" type="parTrans" cxnId="{141B0E94-C9C6-4DF5-93BF-4ED62BFB50C2}">
      <dgm:prSet/>
      <dgm:spPr/>
      <dgm:t>
        <a:bodyPr/>
        <a:lstStyle/>
        <a:p>
          <a:endParaRPr lang="en-US"/>
        </a:p>
      </dgm:t>
    </dgm:pt>
    <dgm:pt modelId="{5087EAE9-7CDE-4AB8-8AE2-0AE7D24FDD6D}" type="sibTrans" cxnId="{141B0E94-C9C6-4DF5-93BF-4ED62BFB50C2}">
      <dgm:prSet/>
      <dgm:spPr/>
      <dgm:t>
        <a:bodyPr/>
        <a:lstStyle/>
        <a:p>
          <a:endParaRPr lang="en-US"/>
        </a:p>
      </dgm:t>
    </dgm:pt>
    <dgm:pt modelId="{8022D8AE-5E23-49A5-93F5-01FA43220FC7}">
      <dgm:prSet custT="1"/>
      <dgm:spPr/>
      <dgm:t>
        <a:bodyPr/>
        <a:lstStyle/>
        <a:p>
          <a:r>
            <a:rPr lang="en-US" sz="3600" dirty="0"/>
            <a:t>Political Power</a:t>
          </a:r>
        </a:p>
      </dgm:t>
    </dgm:pt>
    <dgm:pt modelId="{A1E44EFD-EBF6-408D-BEBE-6837EC42FE70}" type="parTrans" cxnId="{D4D9BAA0-CC9B-41A3-96DA-B68F6FBE0F87}">
      <dgm:prSet/>
      <dgm:spPr/>
      <dgm:t>
        <a:bodyPr/>
        <a:lstStyle/>
        <a:p>
          <a:endParaRPr lang="en-US"/>
        </a:p>
      </dgm:t>
    </dgm:pt>
    <dgm:pt modelId="{3CFD8ECD-6F5B-4C34-A272-11C3B085A4E8}" type="sibTrans" cxnId="{D4D9BAA0-CC9B-41A3-96DA-B68F6FBE0F87}">
      <dgm:prSet/>
      <dgm:spPr/>
      <dgm:t>
        <a:bodyPr/>
        <a:lstStyle/>
        <a:p>
          <a:endParaRPr lang="en-US"/>
        </a:p>
      </dgm:t>
    </dgm:pt>
    <dgm:pt modelId="{F986021B-64F5-4C3D-97C5-EE915458D986}">
      <dgm:prSet/>
      <dgm:spPr/>
      <dgm:t>
        <a:bodyPr/>
        <a:lstStyle/>
        <a:p>
          <a:r>
            <a:rPr lang="en-US" dirty="0"/>
            <a:t>Congressional representation</a:t>
          </a:r>
        </a:p>
      </dgm:t>
    </dgm:pt>
    <dgm:pt modelId="{C1BD701A-AA4F-4226-9340-770519CA7320}" type="parTrans" cxnId="{7A60B160-C692-40EC-BCF9-30053DF07DFB}">
      <dgm:prSet/>
      <dgm:spPr/>
      <dgm:t>
        <a:bodyPr/>
        <a:lstStyle/>
        <a:p>
          <a:endParaRPr lang="en-US"/>
        </a:p>
      </dgm:t>
    </dgm:pt>
    <dgm:pt modelId="{72BD0ACB-69B7-45AD-8D02-889FE3DBE071}" type="sibTrans" cxnId="{7A60B160-C692-40EC-BCF9-30053DF07DFB}">
      <dgm:prSet/>
      <dgm:spPr/>
      <dgm:t>
        <a:bodyPr/>
        <a:lstStyle/>
        <a:p>
          <a:endParaRPr lang="en-US"/>
        </a:p>
      </dgm:t>
    </dgm:pt>
    <dgm:pt modelId="{7A053FB2-E062-41E4-AA1D-48A08A9FCC2E}">
      <dgm:prSet/>
      <dgm:spPr/>
      <dgm:t>
        <a:bodyPr/>
        <a:lstStyle/>
        <a:p>
          <a:r>
            <a:rPr lang="en-US" dirty="0"/>
            <a:t>Reapportionment and redistricting</a:t>
          </a:r>
        </a:p>
      </dgm:t>
    </dgm:pt>
    <dgm:pt modelId="{18D8C701-EDA0-4D8F-A444-B8305AB54971}" type="parTrans" cxnId="{61C1795A-D40A-4B21-87CB-4F407966D996}">
      <dgm:prSet/>
      <dgm:spPr/>
      <dgm:t>
        <a:bodyPr/>
        <a:lstStyle/>
        <a:p>
          <a:endParaRPr lang="en-US"/>
        </a:p>
      </dgm:t>
    </dgm:pt>
    <dgm:pt modelId="{C5C867DB-6593-4FC6-9CF6-372328527EE9}" type="sibTrans" cxnId="{61C1795A-D40A-4B21-87CB-4F407966D996}">
      <dgm:prSet/>
      <dgm:spPr/>
      <dgm:t>
        <a:bodyPr/>
        <a:lstStyle/>
        <a:p>
          <a:endParaRPr lang="en-US"/>
        </a:p>
      </dgm:t>
    </dgm:pt>
    <dgm:pt modelId="{3F3179CF-1634-4F34-BDD3-7231C6454B87}" type="pres">
      <dgm:prSet presAssocID="{0FF78104-E871-4438-B664-CBDDEE1E58A4}" presName="Name0" presStyleCnt="0">
        <dgm:presLayoutVars>
          <dgm:dir/>
          <dgm:animLvl val="lvl"/>
          <dgm:resizeHandles val="exact"/>
        </dgm:presLayoutVars>
      </dgm:prSet>
      <dgm:spPr/>
    </dgm:pt>
    <dgm:pt modelId="{05E84C33-4DCC-4204-BB3D-112609CFAD55}" type="pres">
      <dgm:prSet presAssocID="{E4DB8153-6EC8-43FC-A79B-5E34A22A06F4}" presName="linNode" presStyleCnt="0"/>
      <dgm:spPr/>
    </dgm:pt>
    <dgm:pt modelId="{6379BCFB-D258-4251-B8B4-BC2B769652BC}" type="pres">
      <dgm:prSet presAssocID="{E4DB8153-6EC8-43FC-A79B-5E34A22A06F4}" presName="parentText" presStyleLbl="node1" presStyleIdx="0" presStyleCnt="2" custScaleX="75248">
        <dgm:presLayoutVars>
          <dgm:chMax val="1"/>
          <dgm:bulletEnabled val="1"/>
        </dgm:presLayoutVars>
      </dgm:prSet>
      <dgm:spPr/>
    </dgm:pt>
    <dgm:pt modelId="{46007FF3-7795-4FFF-AFED-FA1801BCACC8}" type="pres">
      <dgm:prSet presAssocID="{E4DB8153-6EC8-43FC-A79B-5E34A22A06F4}" presName="descendantText" presStyleLbl="alignAccFollowNode1" presStyleIdx="0" presStyleCnt="2">
        <dgm:presLayoutVars>
          <dgm:bulletEnabled val="1"/>
        </dgm:presLayoutVars>
      </dgm:prSet>
      <dgm:spPr/>
    </dgm:pt>
    <dgm:pt modelId="{C3D089BB-D17E-4849-883D-3527BF9AD32F}" type="pres">
      <dgm:prSet presAssocID="{43AAF8CD-584F-4745-AECF-F9D7D6FB2352}" presName="sp" presStyleCnt="0"/>
      <dgm:spPr/>
    </dgm:pt>
    <dgm:pt modelId="{45EFBFD6-5E6A-49D3-8589-95E2AB12BF52}" type="pres">
      <dgm:prSet presAssocID="{8022D8AE-5E23-49A5-93F5-01FA43220FC7}" presName="linNode" presStyleCnt="0"/>
      <dgm:spPr/>
    </dgm:pt>
    <dgm:pt modelId="{FD325111-F145-4073-98AA-F65D6FA830BF}" type="pres">
      <dgm:prSet presAssocID="{8022D8AE-5E23-49A5-93F5-01FA43220FC7}" presName="parentText" presStyleLbl="node1" presStyleIdx="1" presStyleCnt="2" custScaleX="73541">
        <dgm:presLayoutVars>
          <dgm:chMax val="1"/>
          <dgm:bulletEnabled val="1"/>
        </dgm:presLayoutVars>
      </dgm:prSet>
      <dgm:spPr/>
    </dgm:pt>
    <dgm:pt modelId="{CA5AC8FE-B6C5-4778-9C77-345F00C2A59A}" type="pres">
      <dgm:prSet presAssocID="{8022D8AE-5E23-49A5-93F5-01FA43220FC7}" presName="descendantText" presStyleLbl="alignAccFollowNode1" presStyleIdx="1" presStyleCnt="2">
        <dgm:presLayoutVars>
          <dgm:bulletEnabled val="1"/>
        </dgm:presLayoutVars>
      </dgm:prSet>
      <dgm:spPr/>
    </dgm:pt>
  </dgm:ptLst>
  <dgm:cxnLst>
    <dgm:cxn modelId="{9A1BB405-2BD9-448B-AE5B-93765A9292F5}" type="presOf" srcId="{7B1004AD-D28C-4867-BCA0-3AD651ADB835}" destId="{46007FF3-7795-4FFF-AFED-FA1801BCACC8}" srcOrd="0" destOrd="2" presId="urn:microsoft.com/office/officeart/2005/8/layout/vList5"/>
    <dgm:cxn modelId="{296FA82E-0655-4ED7-9978-63F5861CF6F0}" type="presOf" srcId="{0FF78104-E871-4438-B664-CBDDEE1E58A4}" destId="{3F3179CF-1634-4F34-BDD3-7231C6454B87}" srcOrd="0" destOrd="0" presId="urn:microsoft.com/office/officeart/2005/8/layout/vList5"/>
    <dgm:cxn modelId="{7A60B160-C692-40EC-BCF9-30053DF07DFB}" srcId="{8022D8AE-5E23-49A5-93F5-01FA43220FC7}" destId="{F986021B-64F5-4C3D-97C5-EE915458D986}" srcOrd="0" destOrd="0" parTransId="{C1BD701A-AA4F-4226-9340-770519CA7320}" sibTransId="{72BD0ACB-69B7-45AD-8D02-889FE3DBE071}"/>
    <dgm:cxn modelId="{1C786A4C-94C1-49B1-95EC-06F9C036A756}" type="presOf" srcId="{8022D8AE-5E23-49A5-93F5-01FA43220FC7}" destId="{FD325111-F145-4073-98AA-F65D6FA830BF}" srcOrd="0" destOrd="0" presId="urn:microsoft.com/office/officeart/2005/8/layout/vList5"/>
    <dgm:cxn modelId="{1FE88C71-E809-4EA7-B78F-F8DB13F65109}" type="presOf" srcId="{461756D3-383C-4A71-8899-C742AB164AE7}" destId="{46007FF3-7795-4FFF-AFED-FA1801BCACC8}" srcOrd="0" destOrd="0" presId="urn:microsoft.com/office/officeart/2005/8/layout/vList5"/>
    <dgm:cxn modelId="{BE31D278-11A8-4339-AA36-9314C5140906}" srcId="{E4DB8153-6EC8-43FC-A79B-5E34A22A06F4}" destId="{461756D3-383C-4A71-8899-C742AB164AE7}" srcOrd="0" destOrd="0" parTransId="{64030110-C494-4FBE-80E1-C5B0B8793FBB}" sibTransId="{6A8E37B4-FC1B-465C-8C5A-461A1DB25D55}"/>
    <dgm:cxn modelId="{61C1795A-D40A-4B21-87CB-4F407966D996}" srcId="{8022D8AE-5E23-49A5-93F5-01FA43220FC7}" destId="{7A053FB2-E062-41E4-AA1D-48A08A9FCC2E}" srcOrd="1" destOrd="0" parTransId="{18D8C701-EDA0-4D8F-A444-B8305AB54971}" sibTransId="{C5C867DB-6593-4FC6-9CF6-372328527EE9}"/>
    <dgm:cxn modelId="{24BE4792-BF67-434A-9995-44F9AB0110E5}" type="presOf" srcId="{E4DB8153-6EC8-43FC-A79B-5E34A22A06F4}" destId="{6379BCFB-D258-4251-B8B4-BC2B769652BC}" srcOrd="0" destOrd="0" presId="urn:microsoft.com/office/officeart/2005/8/layout/vList5"/>
    <dgm:cxn modelId="{141B0E94-C9C6-4DF5-93BF-4ED62BFB50C2}" srcId="{E4DB8153-6EC8-43FC-A79B-5E34A22A06F4}" destId="{7B1004AD-D28C-4867-BCA0-3AD651ADB835}" srcOrd="1" destOrd="0" parTransId="{9E67FFC0-7148-4937-94C9-57880ABFE7AF}" sibTransId="{5087EAE9-7CDE-4AB8-8AE2-0AE7D24FDD6D}"/>
    <dgm:cxn modelId="{B5D9619E-E37E-479A-A4A9-808259B74273}" srcId="{461756D3-383C-4A71-8899-C742AB164AE7}" destId="{21E095F3-B2EA-4F22-83CF-C9C4B22B4DFD}" srcOrd="0" destOrd="0" parTransId="{528B151A-EC0B-4A22-B577-6D4F8F06B89E}" sibTransId="{0A6BA07F-D1B0-47FD-A58E-C6C56C14AEF3}"/>
    <dgm:cxn modelId="{D4D9BAA0-CC9B-41A3-96DA-B68F6FBE0F87}" srcId="{0FF78104-E871-4438-B664-CBDDEE1E58A4}" destId="{8022D8AE-5E23-49A5-93F5-01FA43220FC7}" srcOrd="1" destOrd="0" parTransId="{A1E44EFD-EBF6-408D-BEBE-6837EC42FE70}" sibTransId="{3CFD8ECD-6F5B-4C34-A272-11C3B085A4E8}"/>
    <dgm:cxn modelId="{DFFC20A4-672B-48E7-B3EA-8851FF5D1C00}" type="presOf" srcId="{F986021B-64F5-4C3D-97C5-EE915458D986}" destId="{CA5AC8FE-B6C5-4778-9C77-345F00C2A59A}" srcOrd="0" destOrd="0" presId="urn:microsoft.com/office/officeart/2005/8/layout/vList5"/>
    <dgm:cxn modelId="{E973FFAC-10CC-4A98-AB3B-E21EB22A3056}" type="presOf" srcId="{21E095F3-B2EA-4F22-83CF-C9C4B22B4DFD}" destId="{46007FF3-7795-4FFF-AFED-FA1801BCACC8}" srcOrd="0" destOrd="1" presId="urn:microsoft.com/office/officeart/2005/8/layout/vList5"/>
    <dgm:cxn modelId="{FC10D5DF-0770-4555-9BB2-82DDCFD03A2D}" type="presOf" srcId="{7A053FB2-E062-41E4-AA1D-48A08A9FCC2E}" destId="{CA5AC8FE-B6C5-4778-9C77-345F00C2A59A}" srcOrd="0" destOrd="1" presId="urn:microsoft.com/office/officeart/2005/8/layout/vList5"/>
    <dgm:cxn modelId="{8663DEFB-193A-4B12-9D6A-9584C6921661}" srcId="{0FF78104-E871-4438-B664-CBDDEE1E58A4}" destId="{E4DB8153-6EC8-43FC-A79B-5E34A22A06F4}" srcOrd="0" destOrd="0" parTransId="{7129E6F5-589C-4376-805F-3FFAAEBBC219}" sibTransId="{43AAF8CD-584F-4745-AECF-F9D7D6FB2352}"/>
    <dgm:cxn modelId="{0DDC471E-0859-440E-BDB3-25E77585689F}" type="presParOf" srcId="{3F3179CF-1634-4F34-BDD3-7231C6454B87}" destId="{05E84C33-4DCC-4204-BB3D-112609CFAD55}" srcOrd="0" destOrd="0" presId="urn:microsoft.com/office/officeart/2005/8/layout/vList5"/>
    <dgm:cxn modelId="{104A2B7B-956F-471C-A8C2-63F0F80B5CEE}" type="presParOf" srcId="{05E84C33-4DCC-4204-BB3D-112609CFAD55}" destId="{6379BCFB-D258-4251-B8B4-BC2B769652BC}" srcOrd="0" destOrd="0" presId="urn:microsoft.com/office/officeart/2005/8/layout/vList5"/>
    <dgm:cxn modelId="{290B8335-09B7-46C4-A2A3-EDD8EA34C5DA}" type="presParOf" srcId="{05E84C33-4DCC-4204-BB3D-112609CFAD55}" destId="{46007FF3-7795-4FFF-AFED-FA1801BCACC8}" srcOrd="1" destOrd="0" presId="urn:microsoft.com/office/officeart/2005/8/layout/vList5"/>
    <dgm:cxn modelId="{E7A21C3F-298B-4180-9B5B-2AAABA16ADEE}" type="presParOf" srcId="{3F3179CF-1634-4F34-BDD3-7231C6454B87}" destId="{C3D089BB-D17E-4849-883D-3527BF9AD32F}" srcOrd="1" destOrd="0" presId="urn:microsoft.com/office/officeart/2005/8/layout/vList5"/>
    <dgm:cxn modelId="{9C055FEF-7D10-419B-AB20-93C0724F3EA6}" type="presParOf" srcId="{3F3179CF-1634-4F34-BDD3-7231C6454B87}" destId="{45EFBFD6-5E6A-49D3-8589-95E2AB12BF52}" srcOrd="2" destOrd="0" presId="urn:microsoft.com/office/officeart/2005/8/layout/vList5"/>
    <dgm:cxn modelId="{D904048B-E614-4A08-B17E-2AA1CC6415C1}" type="presParOf" srcId="{45EFBFD6-5E6A-49D3-8589-95E2AB12BF52}" destId="{FD325111-F145-4073-98AA-F65D6FA830BF}" srcOrd="0" destOrd="0" presId="urn:microsoft.com/office/officeart/2005/8/layout/vList5"/>
    <dgm:cxn modelId="{04E5D264-7AE2-4B00-9ACF-FAD39E1910DA}" type="presParOf" srcId="{45EFBFD6-5E6A-49D3-8589-95E2AB12BF52}" destId="{CA5AC8FE-B6C5-4778-9C77-345F00C2A59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65E60DD-BEBF-450E-B535-08E6E43EE7C5}" type="doc">
      <dgm:prSet loTypeId="urn:microsoft.com/office/officeart/2005/8/layout/chevron2" loCatId="list" qsTypeId="urn:microsoft.com/office/officeart/2005/8/quickstyle/simple4" qsCatId="simple" csTypeId="urn:microsoft.com/office/officeart/2005/8/colors/colorful2" csCatId="colorful" phldr="1"/>
      <dgm:spPr/>
      <dgm:t>
        <a:bodyPr/>
        <a:lstStyle/>
        <a:p>
          <a:endParaRPr lang="en-US"/>
        </a:p>
      </dgm:t>
    </dgm:pt>
    <dgm:pt modelId="{953A34D6-3B2B-4754-A10C-8252CE0E1BBF}">
      <dgm:prSet/>
      <dgm:spPr>
        <a:solidFill>
          <a:srgbClr val="C00000"/>
        </a:solidFill>
      </dgm:spPr>
      <dgm:t>
        <a:bodyPr/>
        <a:lstStyle/>
        <a:p>
          <a:r>
            <a:rPr lang="en-US"/>
            <a:t>Mail</a:t>
          </a:r>
        </a:p>
      </dgm:t>
    </dgm:pt>
    <dgm:pt modelId="{EA95D834-7B33-4935-A680-C34BC3B81F59}" type="parTrans" cxnId="{1BC94302-3ECF-407B-817B-A308DC638296}">
      <dgm:prSet/>
      <dgm:spPr/>
      <dgm:t>
        <a:bodyPr/>
        <a:lstStyle/>
        <a:p>
          <a:endParaRPr lang="en-US"/>
        </a:p>
      </dgm:t>
    </dgm:pt>
    <dgm:pt modelId="{BF13D92D-3579-408E-B858-44545910AEA7}" type="sibTrans" cxnId="{1BC94302-3ECF-407B-817B-A308DC638296}">
      <dgm:prSet/>
      <dgm:spPr/>
      <dgm:t>
        <a:bodyPr/>
        <a:lstStyle/>
        <a:p>
          <a:endParaRPr lang="en-US"/>
        </a:p>
      </dgm:t>
    </dgm:pt>
    <dgm:pt modelId="{B225E03A-699E-4611-B2CE-F0D60D2EB8CC}">
      <dgm:prSet/>
      <dgm:spPr/>
      <dgm:t>
        <a:bodyPr/>
        <a:lstStyle/>
        <a:p>
          <a:r>
            <a:rPr lang="en-US"/>
            <a:t>Enumerators</a:t>
          </a:r>
        </a:p>
      </dgm:t>
    </dgm:pt>
    <dgm:pt modelId="{80D60022-9A66-46B9-94C4-7CB25F0700B7}" type="parTrans" cxnId="{E4334FE8-A63D-41C3-8E4B-995771A940D0}">
      <dgm:prSet/>
      <dgm:spPr/>
      <dgm:t>
        <a:bodyPr/>
        <a:lstStyle/>
        <a:p>
          <a:endParaRPr lang="en-US"/>
        </a:p>
      </dgm:t>
    </dgm:pt>
    <dgm:pt modelId="{66226007-1AC9-4F7F-857D-E7C94F288376}" type="sibTrans" cxnId="{E4334FE8-A63D-41C3-8E4B-995771A940D0}">
      <dgm:prSet/>
      <dgm:spPr/>
      <dgm:t>
        <a:bodyPr/>
        <a:lstStyle/>
        <a:p>
          <a:endParaRPr lang="en-US"/>
        </a:p>
      </dgm:t>
    </dgm:pt>
    <dgm:pt modelId="{3E9E5C8B-84BF-44F4-93C3-C992A963ADC0}">
      <dgm:prSet/>
      <dgm:spPr/>
      <dgm:t>
        <a:bodyPr/>
        <a:lstStyle/>
        <a:p>
          <a:r>
            <a:rPr lang="en-US"/>
            <a:t>73% Mail Response Rate (76% in 2000)</a:t>
          </a:r>
        </a:p>
      </dgm:t>
    </dgm:pt>
    <dgm:pt modelId="{191F48AB-8D81-43C9-BB32-FF9ADEFD3BC9}" type="parTrans" cxnId="{815D2232-0438-48D8-AA46-F9B985234CD3}">
      <dgm:prSet/>
      <dgm:spPr/>
      <dgm:t>
        <a:bodyPr/>
        <a:lstStyle/>
        <a:p>
          <a:endParaRPr lang="en-US"/>
        </a:p>
      </dgm:t>
    </dgm:pt>
    <dgm:pt modelId="{BC2704ED-77F7-45A8-8D2B-0D0C54A1CC46}" type="sibTrans" cxnId="{815D2232-0438-48D8-AA46-F9B985234CD3}">
      <dgm:prSet/>
      <dgm:spPr/>
      <dgm:t>
        <a:bodyPr/>
        <a:lstStyle/>
        <a:p>
          <a:endParaRPr lang="en-US"/>
        </a:p>
      </dgm:t>
    </dgm:pt>
    <dgm:pt modelId="{7AD40C4F-CF2B-4B79-AA3F-0C230D56A899}">
      <dgm:prSet/>
      <dgm:spPr/>
      <dgm:t>
        <a:bodyPr/>
        <a:lstStyle/>
        <a:p>
          <a:r>
            <a:rPr lang="en-US" dirty="0"/>
            <a:t>10 Million Californians responded by an enumerator visit</a:t>
          </a:r>
        </a:p>
      </dgm:t>
    </dgm:pt>
    <dgm:pt modelId="{32597CC2-0333-49BE-B49A-09F467773993}" type="parTrans" cxnId="{AB69213C-F6D2-42D8-9F20-65589BAFB9A6}">
      <dgm:prSet/>
      <dgm:spPr/>
      <dgm:t>
        <a:bodyPr/>
        <a:lstStyle/>
        <a:p>
          <a:endParaRPr lang="en-US"/>
        </a:p>
      </dgm:t>
    </dgm:pt>
    <dgm:pt modelId="{0985582B-F71F-4F9C-9145-AB9DFC24F45D}" type="sibTrans" cxnId="{AB69213C-F6D2-42D8-9F20-65589BAFB9A6}">
      <dgm:prSet/>
      <dgm:spPr/>
      <dgm:t>
        <a:bodyPr/>
        <a:lstStyle/>
        <a:p>
          <a:endParaRPr lang="en-US"/>
        </a:p>
      </dgm:t>
    </dgm:pt>
    <dgm:pt modelId="{1120C6E4-D639-4623-A99F-983F243FC5D6}" type="pres">
      <dgm:prSet presAssocID="{265E60DD-BEBF-450E-B535-08E6E43EE7C5}" presName="linearFlow" presStyleCnt="0">
        <dgm:presLayoutVars>
          <dgm:dir/>
          <dgm:animLvl val="lvl"/>
          <dgm:resizeHandles val="exact"/>
        </dgm:presLayoutVars>
      </dgm:prSet>
      <dgm:spPr/>
    </dgm:pt>
    <dgm:pt modelId="{9C64D974-D858-45C2-AFF5-186DFD410692}" type="pres">
      <dgm:prSet presAssocID="{953A34D6-3B2B-4754-A10C-8252CE0E1BBF}" presName="composite" presStyleCnt="0"/>
      <dgm:spPr/>
    </dgm:pt>
    <dgm:pt modelId="{AE2B718A-B6EC-4DAF-8CEC-E20C8F610E55}" type="pres">
      <dgm:prSet presAssocID="{953A34D6-3B2B-4754-A10C-8252CE0E1BBF}" presName="parentText" presStyleLbl="alignNode1" presStyleIdx="0" presStyleCnt="2">
        <dgm:presLayoutVars>
          <dgm:chMax val="1"/>
          <dgm:bulletEnabled val="1"/>
        </dgm:presLayoutVars>
      </dgm:prSet>
      <dgm:spPr/>
    </dgm:pt>
    <dgm:pt modelId="{AE092603-FFAE-4528-ADF7-880B160D8968}" type="pres">
      <dgm:prSet presAssocID="{953A34D6-3B2B-4754-A10C-8252CE0E1BBF}" presName="descendantText" presStyleLbl="alignAcc1" presStyleIdx="0" presStyleCnt="2">
        <dgm:presLayoutVars>
          <dgm:bulletEnabled val="1"/>
        </dgm:presLayoutVars>
      </dgm:prSet>
      <dgm:spPr/>
    </dgm:pt>
    <dgm:pt modelId="{96B1B06C-D51A-4F84-A79E-D98BF1CB7786}" type="pres">
      <dgm:prSet presAssocID="{BF13D92D-3579-408E-B858-44545910AEA7}" presName="sp" presStyleCnt="0"/>
      <dgm:spPr/>
    </dgm:pt>
    <dgm:pt modelId="{99DB4B94-3FD8-4B38-B768-3EE583B36700}" type="pres">
      <dgm:prSet presAssocID="{B225E03A-699E-4611-B2CE-F0D60D2EB8CC}" presName="composite" presStyleCnt="0"/>
      <dgm:spPr/>
    </dgm:pt>
    <dgm:pt modelId="{E67E2D7F-68B0-4A84-AF2B-D2DA985C245C}" type="pres">
      <dgm:prSet presAssocID="{B225E03A-699E-4611-B2CE-F0D60D2EB8CC}" presName="parentText" presStyleLbl="alignNode1" presStyleIdx="1" presStyleCnt="2">
        <dgm:presLayoutVars>
          <dgm:chMax val="1"/>
          <dgm:bulletEnabled val="1"/>
        </dgm:presLayoutVars>
      </dgm:prSet>
      <dgm:spPr/>
    </dgm:pt>
    <dgm:pt modelId="{C842C1A4-B235-40DE-9901-B6453E8EE03E}" type="pres">
      <dgm:prSet presAssocID="{B225E03A-699E-4611-B2CE-F0D60D2EB8CC}" presName="descendantText" presStyleLbl="alignAcc1" presStyleIdx="1" presStyleCnt="2">
        <dgm:presLayoutVars>
          <dgm:bulletEnabled val="1"/>
        </dgm:presLayoutVars>
      </dgm:prSet>
      <dgm:spPr/>
    </dgm:pt>
  </dgm:ptLst>
  <dgm:cxnLst>
    <dgm:cxn modelId="{1BC94302-3ECF-407B-817B-A308DC638296}" srcId="{265E60DD-BEBF-450E-B535-08E6E43EE7C5}" destId="{953A34D6-3B2B-4754-A10C-8252CE0E1BBF}" srcOrd="0" destOrd="0" parTransId="{EA95D834-7B33-4935-A680-C34BC3B81F59}" sibTransId="{BF13D92D-3579-408E-B858-44545910AEA7}"/>
    <dgm:cxn modelId="{3531A905-EE48-49D1-AB6B-CD1E371747C5}" type="presOf" srcId="{7AD40C4F-CF2B-4B79-AA3F-0C230D56A899}" destId="{C842C1A4-B235-40DE-9901-B6453E8EE03E}" srcOrd="0" destOrd="0" presId="urn:microsoft.com/office/officeart/2005/8/layout/chevron2"/>
    <dgm:cxn modelId="{815D2232-0438-48D8-AA46-F9B985234CD3}" srcId="{953A34D6-3B2B-4754-A10C-8252CE0E1BBF}" destId="{3E9E5C8B-84BF-44F4-93C3-C992A963ADC0}" srcOrd="0" destOrd="0" parTransId="{191F48AB-8D81-43C9-BB32-FF9ADEFD3BC9}" sibTransId="{BC2704ED-77F7-45A8-8D2B-0D0C54A1CC46}"/>
    <dgm:cxn modelId="{AB69213C-F6D2-42D8-9F20-65589BAFB9A6}" srcId="{B225E03A-699E-4611-B2CE-F0D60D2EB8CC}" destId="{7AD40C4F-CF2B-4B79-AA3F-0C230D56A899}" srcOrd="0" destOrd="0" parTransId="{32597CC2-0333-49BE-B49A-09F467773993}" sibTransId="{0985582B-F71F-4F9C-9145-AB9DFC24F45D}"/>
    <dgm:cxn modelId="{A33F8C71-ABEB-414B-A770-06346CAA575A}" type="presOf" srcId="{3E9E5C8B-84BF-44F4-93C3-C992A963ADC0}" destId="{AE092603-FFAE-4528-ADF7-880B160D8968}" srcOrd="0" destOrd="0" presId="urn:microsoft.com/office/officeart/2005/8/layout/chevron2"/>
    <dgm:cxn modelId="{D6A8987A-367E-4440-8608-27DE437E7E85}" type="presOf" srcId="{B225E03A-699E-4611-B2CE-F0D60D2EB8CC}" destId="{E67E2D7F-68B0-4A84-AF2B-D2DA985C245C}" srcOrd="0" destOrd="0" presId="urn:microsoft.com/office/officeart/2005/8/layout/chevron2"/>
    <dgm:cxn modelId="{DD6E9D87-5E54-4731-B1C0-85E29D45EE7E}" type="presOf" srcId="{953A34D6-3B2B-4754-A10C-8252CE0E1BBF}" destId="{AE2B718A-B6EC-4DAF-8CEC-E20C8F610E55}" srcOrd="0" destOrd="0" presId="urn:microsoft.com/office/officeart/2005/8/layout/chevron2"/>
    <dgm:cxn modelId="{DA0851C1-478E-4F9E-BF3A-424BDEC6D6B0}" type="presOf" srcId="{265E60DD-BEBF-450E-B535-08E6E43EE7C5}" destId="{1120C6E4-D639-4623-A99F-983F243FC5D6}" srcOrd="0" destOrd="0" presId="urn:microsoft.com/office/officeart/2005/8/layout/chevron2"/>
    <dgm:cxn modelId="{E4334FE8-A63D-41C3-8E4B-995771A940D0}" srcId="{265E60DD-BEBF-450E-B535-08E6E43EE7C5}" destId="{B225E03A-699E-4611-B2CE-F0D60D2EB8CC}" srcOrd="1" destOrd="0" parTransId="{80D60022-9A66-46B9-94C4-7CB25F0700B7}" sibTransId="{66226007-1AC9-4F7F-857D-E7C94F288376}"/>
    <dgm:cxn modelId="{C7BD6813-5B3D-4834-BF1B-BF8FDE39E430}" type="presParOf" srcId="{1120C6E4-D639-4623-A99F-983F243FC5D6}" destId="{9C64D974-D858-45C2-AFF5-186DFD410692}" srcOrd="0" destOrd="0" presId="urn:microsoft.com/office/officeart/2005/8/layout/chevron2"/>
    <dgm:cxn modelId="{0406C104-0975-4DA8-BD68-A3978415B9D0}" type="presParOf" srcId="{9C64D974-D858-45C2-AFF5-186DFD410692}" destId="{AE2B718A-B6EC-4DAF-8CEC-E20C8F610E55}" srcOrd="0" destOrd="0" presId="urn:microsoft.com/office/officeart/2005/8/layout/chevron2"/>
    <dgm:cxn modelId="{11BD07D8-BAC7-4F4C-9AF9-E70633638D2A}" type="presParOf" srcId="{9C64D974-D858-45C2-AFF5-186DFD410692}" destId="{AE092603-FFAE-4528-ADF7-880B160D8968}" srcOrd="1" destOrd="0" presId="urn:microsoft.com/office/officeart/2005/8/layout/chevron2"/>
    <dgm:cxn modelId="{2080EF5C-3E5C-4F7D-8CEA-9A7B5200B83C}" type="presParOf" srcId="{1120C6E4-D639-4623-A99F-983F243FC5D6}" destId="{96B1B06C-D51A-4F84-A79E-D98BF1CB7786}" srcOrd="1" destOrd="0" presId="urn:microsoft.com/office/officeart/2005/8/layout/chevron2"/>
    <dgm:cxn modelId="{50E9617B-22A4-4C42-BAFE-9F78559A03DA}" type="presParOf" srcId="{1120C6E4-D639-4623-A99F-983F243FC5D6}" destId="{99DB4B94-3FD8-4B38-B768-3EE583B36700}" srcOrd="2" destOrd="0" presId="urn:microsoft.com/office/officeart/2005/8/layout/chevron2"/>
    <dgm:cxn modelId="{D18ABBD2-B553-4BAC-9703-BB49B1F1609A}" type="presParOf" srcId="{99DB4B94-3FD8-4B38-B768-3EE583B36700}" destId="{E67E2D7F-68B0-4A84-AF2B-D2DA985C245C}" srcOrd="0" destOrd="0" presId="urn:microsoft.com/office/officeart/2005/8/layout/chevron2"/>
    <dgm:cxn modelId="{1FE09A4A-450B-4245-B61E-ED6ABA1B9E5E}" type="presParOf" srcId="{99DB4B94-3FD8-4B38-B768-3EE583B36700}" destId="{C842C1A4-B235-40DE-9901-B6453E8EE03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37DB64-5AE0-4130-A295-BD7D90E1AF1A}"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C4E3DA2E-5C8C-4C79-8216-2D6B4FCD4763}">
      <dgm:prSet/>
      <dgm:spPr/>
      <dgm:t>
        <a:bodyPr/>
        <a:lstStyle/>
        <a:p>
          <a:r>
            <a:rPr lang="en-US"/>
            <a:t>U.S. Census Bureau</a:t>
          </a:r>
        </a:p>
      </dgm:t>
    </dgm:pt>
    <dgm:pt modelId="{0726A7F4-9C7E-4026-82C0-F5C6B882750B}" type="parTrans" cxnId="{33302F89-6AEA-42B3-A2A8-31F5C2708D14}">
      <dgm:prSet/>
      <dgm:spPr/>
      <dgm:t>
        <a:bodyPr/>
        <a:lstStyle/>
        <a:p>
          <a:endParaRPr lang="en-US"/>
        </a:p>
      </dgm:t>
    </dgm:pt>
    <dgm:pt modelId="{D81621BA-B33F-410F-93C3-13570D70528D}" type="sibTrans" cxnId="{33302F89-6AEA-42B3-A2A8-31F5C2708D14}">
      <dgm:prSet/>
      <dgm:spPr/>
      <dgm:t>
        <a:bodyPr/>
        <a:lstStyle/>
        <a:p>
          <a:endParaRPr lang="en-US"/>
        </a:p>
      </dgm:t>
    </dgm:pt>
    <dgm:pt modelId="{6485476B-8E2A-4828-8832-669AD121DD3F}">
      <dgm:prSet/>
      <dgm:spPr/>
      <dgm:t>
        <a:bodyPr/>
        <a:lstStyle/>
        <a:p>
          <a:r>
            <a:rPr lang="en-US"/>
            <a:t>State of California</a:t>
          </a:r>
        </a:p>
      </dgm:t>
    </dgm:pt>
    <dgm:pt modelId="{247F2046-6253-412E-815D-3194B77D92FE}" type="parTrans" cxnId="{029D904C-06C3-47D0-AA69-995D9D2734F2}">
      <dgm:prSet/>
      <dgm:spPr/>
      <dgm:t>
        <a:bodyPr/>
        <a:lstStyle/>
        <a:p>
          <a:endParaRPr lang="en-US"/>
        </a:p>
      </dgm:t>
    </dgm:pt>
    <dgm:pt modelId="{48CE65AA-D730-4886-ACB8-26A1AF8C1C73}" type="sibTrans" cxnId="{029D904C-06C3-47D0-AA69-995D9D2734F2}">
      <dgm:prSet/>
      <dgm:spPr/>
      <dgm:t>
        <a:bodyPr/>
        <a:lstStyle/>
        <a:p>
          <a:endParaRPr lang="en-US"/>
        </a:p>
      </dgm:t>
    </dgm:pt>
    <dgm:pt modelId="{BE56AF7C-8BD7-431F-9676-9028024F68F6}">
      <dgm:prSet/>
      <dgm:spPr/>
      <dgm:t>
        <a:bodyPr/>
        <a:lstStyle/>
        <a:p>
          <a:r>
            <a:rPr lang="en-US" dirty="0"/>
            <a:t>Local Government</a:t>
          </a:r>
        </a:p>
      </dgm:t>
    </dgm:pt>
    <dgm:pt modelId="{3D44F689-7A54-4DE9-94AC-F330CB9BE996}" type="parTrans" cxnId="{F484F3B5-9F95-409D-8E5F-B3FFF96921BE}">
      <dgm:prSet/>
      <dgm:spPr/>
      <dgm:t>
        <a:bodyPr/>
        <a:lstStyle/>
        <a:p>
          <a:endParaRPr lang="en-US"/>
        </a:p>
      </dgm:t>
    </dgm:pt>
    <dgm:pt modelId="{E2EB6C52-9CBB-42B1-8F7F-6AD8021A639C}" type="sibTrans" cxnId="{F484F3B5-9F95-409D-8E5F-B3FFF96921BE}">
      <dgm:prSet/>
      <dgm:spPr/>
      <dgm:t>
        <a:bodyPr/>
        <a:lstStyle/>
        <a:p>
          <a:endParaRPr lang="en-US"/>
        </a:p>
      </dgm:t>
    </dgm:pt>
    <dgm:pt modelId="{45214D9C-91F1-49C4-B896-5DB34AA0E2EB}">
      <dgm:prSet/>
      <dgm:spPr/>
      <dgm:t>
        <a:bodyPr/>
        <a:lstStyle/>
        <a:p>
          <a:r>
            <a:rPr lang="en-US" dirty="0"/>
            <a:t>Santa Clara County</a:t>
          </a:r>
        </a:p>
      </dgm:t>
    </dgm:pt>
    <dgm:pt modelId="{82FAD021-EEA5-44FE-B90A-42E71DC60178}" type="parTrans" cxnId="{EFD47AD6-E88D-4307-8D21-817586335096}">
      <dgm:prSet/>
      <dgm:spPr/>
      <dgm:t>
        <a:bodyPr/>
        <a:lstStyle/>
        <a:p>
          <a:endParaRPr lang="en-US"/>
        </a:p>
      </dgm:t>
    </dgm:pt>
    <dgm:pt modelId="{8423F4F0-CAE9-4593-83CC-8176131DA678}" type="sibTrans" cxnId="{EFD47AD6-E88D-4307-8D21-817586335096}">
      <dgm:prSet/>
      <dgm:spPr/>
      <dgm:t>
        <a:bodyPr/>
        <a:lstStyle/>
        <a:p>
          <a:endParaRPr lang="en-US"/>
        </a:p>
      </dgm:t>
    </dgm:pt>
    <dgm:pt modelId="{EF3BAF22-79BA-4392-B8DD-8616401C50B1}">
      <dgm:prSet/>
      <dgm:spPr/>
      <dgm:t>
        <a:bodyPr/>
        <a:lstStyle/>
        <a:p>
          <a:r>
            <a:rPr lang="en-US" dirty="0"/>
            <a:t>City of San Jose</a:t>
          </a:r>
        </a:p>
      </dgm:t>
    </dgm:pt>
    <dgm:pt modelId="{2E5830C6-D863-4952-9D68-9CF3E408059E}" type="parTrans" cxnId="{590CD272-6024-48B7-9E99-69D6E6B48F95}">
      <dgm:prSet/>
      <dgm:spPr/>
      <dgm:t>
        <a:bodyPr/>
        <a:lstStyle/>
        <a:p>
          <a:endParaRPr lang="en-US"/>
        </a:p>
      </dgm:t>
    </dgm:pt>
    <dgm:pt modelId="{54A2DE9E-C1E0-4526-92A0-DDCF20483537}" type="sibTrans" cxnId="{590CD272-6024-48B7-9E99-69D6E6B48F95}">
      <dgm:prSet/>
      <dgm:spPr/>
      <dgm:t>
        <a:bodyPr/>
        <a:lstStyle/>
        <a:p>
          <a:endParaRPr lang="en-US"/>
        </a:p>
      </dgm:t>
    </dgm:pt>
    <dgm:pt modelId="{3301A444-2CC0-4EBC-BA43-D9BF81B7A539}">
      <dgm:prSet/>
      <dgm:spPr/>
      <dgm:t>
        <a:bodyPr/>
        <a:lstStyle/>
        <a:p>
          <a:r>
            <a:rPr lang="en-US" dirty="0"/>
            <a:t>Santa Clara County Complete Count Committee</a:t>
          </a:r>
        </a:p>
      </dgm:t>
    </dgm:pt>
    <dgm:pt modelId="{BC6E8771-B148-4B63-8FAE-FB30FAC23CC1}" type="parTrans" cxnId="{EEE03A2F-70AD-4993-BAFD-53FCF7E3F8D2}">
      <dgm:prSet/>
      <dgm:spPr/>
      <dgm:t>
        <a:bodyPr/>
        <a:lstStyle/>
        <a:p>
          <a:endParaRPr lang="en-US"/>
        </a:p>
      </dgm:t>
    </dgm:pt>
    <dgm:pt modelId="{A0FEA1E3-8146-4EAF-81A2-844219152506}" type="sibTrans" cxnId="{EEE03A2F-70AD-4993-BAFD-53FCF7E3F8D2}">
      <dgm:prSet/>
      <dgm:spPr/>
      <dgm:t>
        <a:bodyPr/>
        <a:lstStyle/>
        <a:p>
          <a:endParaRPr lang="en-US"/>
        </a:p>
      </dgm:t>
    </dgm:pt>
    <dgm:pt modelId="{CE813231-842C-4C49-9E30-6E55143E6468}" type="pres">
      <dgm:prSet presAssocID="{C337DB64-5AE0-4130-A295-BD7D90E1AF1A}" presName="linear" presStyleCnt="0">
        <dgm:presLayoutVars>
          <dgm:dir/>
          <dgm:resizeHandles val="exact"/>
        </dgm:presLayoutVars>
      </dgm:prSet>
      <dgm:spPr/>
    </dgm:pt>
    <dgm:pt modelId="{8AE4203F-27B8-47D3-AC5C-E57095B1257B}" type="pres">
      <dgm:prSet presAssocID="{C4E3DA2E-5C8C-4C79-8216-2D6B4FCD4763}" presName="comp" presStyleCnt="0"/>
      <dgm:spPr/>
    </dgm:pt>
    <dgm:pt modelId="{60BC463C-A4BF-4DDE-A2D5-66C23E83189D}" type="pres">
      <dgm:prSet presAssocID="{C4E3DA2E-5C8C-4C79-8216-2D6B4FCD4763}" presName="box" presStyleLbl="node1" presStyleIdx="0" presStyleCnt="3"/>
      <dgm:spPr/>
    </dgm:pt>
    <dgm:pt modelId="{58A6600C-DC41-4D10-AD6E-8A1394C60625}" type="pres">
      <dgm:prSet presAssocID="{C4E3DA2E-5C8C-4C79-8216-2D6B4FCD4763}" presName="img"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dgm:spPr>
    </dgm:pt>
    <dgm:pt modelId="{35AC18D9-D7D9-44BC-9B73-057B12250442}" type="pres">
      <dgm:prSet presAssocID="{C4E3DA2E-5C8C-4C79-8216-2D6B4FCD4763}" presName="text" presStyleLbl="node1" presStyleIdx="0" presStyleCnt="3">
        <dgm:presLayoutVars>
          <dgm:bulletEnabled val="1"/>
        </dgm:presLayoutVars>
      </dgm:prSet>
      <dgm:spPr/>
    </dgm:pt>
    <dgm:pt modelId="{9E150379-0A67-4959-8741-A9D862BB086E}" type="pres">
      <dgm:prSet presAssocID="{D81621BA-B33F-410F-93C3-13570D70528D}" presName="spacer" presStyleCnt="0"/>
      <dgm:spPr/>
    </dgm:pt>
    <dgm:pt modelId="{CF3CF3FA-D41E-401F-B273-79165F1E5368}" type="pres">
      <dgm:prSet presAssocID="{6485476B-8E2A-4828-8832-669AD121DD3F}" presName="comp" presStyleCnt="0"/>
      <dgm:spPr/>
    </dgm:pt>
    <dgm:pt modelId="{36452904-10DB-45D3-93E6-95087CECEEC5}" type="pres">
      <dgm:prSet presAssocID="{6485476B-8E2A-4828-8832-669AD121DD3F}" presName="box" presStyleLbl="node1" presStyleIdx="1" presStyleCnt="3"/>
      <dgm:spPr/>
    </dgm:pt>
    <dgm:pt modelId="{C9E0CB52-7E8F-4881-99E7-EBD21520C18D}" type="pres">
      <dgm:prSet presAssocID="{6485476B-8E2A-4828-8832-669AD121DD3F}" presName="img"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t="-3000" b="-3000"/>
          </a:stretch>
        </a:blipFill>
      </dgm:spPr>
    </dgm:pt>
    <dgm:pt modelId="{A7DAE768-A5F4-4574-B1B6-C345FD33CE4A}" type="pres">
      <dgm:prSet presAssocID="{6485476B-8E2A-4828-8832-669AD121DD3F}" presName="text" presStyleLbl="node1" presStyleIdx="1" presStyleCnt="3">
        <dgm:presLayoutVars>
          <dgm:bulletEnabled val="1"/>
        </dgm:presLayoutVars>
      </dgm:prSet>
      <dgm:spPr/>
    </dgm:pt>
    <dgm:pt modelId="{A02E423B-F15E-4146-B038-EC2B87B52CF8}" type="pres">
      <dgm:prSet presAssocID="{48CE65AA-D730-4886-ACB8-26A1AF8C1C73}" presName="spacer" presStyleCnt="0"/>
      <dgm:spPr/>
    </dgm:pt>
    <dgm:pt modelId="{7759C6CA-C5EC-498F-BBDE-250FAF41D8E5}" type="pres">
      <dgm:prSet presAssocID="{BE56AF7C-8BD7-431F-9676-9028024F68F6}" presName="comp" presStyleCnt="0"/>
      <dgm:spPr/>
    </dgm:pt>
    <dgm:pt modelId="{C5320EA8-D4A7-4086-9998-0090D6F633C8}" type="pres">
      <dgm:prSet presAssocID="{BE56AF7C-8BD7-431F-9676-9028024F68F6}" presName="box" presStyleLbl="node1" presStyleIdx="2" presStyleCnt="3"/>
      <dgm:spPr/>
    </dgm:pt>
    <dgm:pt modelId="{5E933D84-E811-4665-80E2-A09CBCC05921}" type="pres">
      <dgm:prSet presAssocID="{BE56AF7C-8BD7-431F-9676-9028024F68F6}" presName="img" presStyleLbl="fgImgPlace1" presStyleIdx="2" presStyleCnt="3" custAng="0"/>
      <dgm:spPr/>
    </dgm:pt>
    <dgm:pt modelId="{CBAF7D7F-A1D3-4576-88BE-B269105F4A23}" type="pres">
      <dgm:prSet presAssocID="{BE56AF7C-8BD7-431F-9676-9028024F68F6}" presName="text" presStyleLbl="node1" presStyleIdx="2" presStyleCnt="3">
        <dgm:presLayoutVars>
          <dgm:bulletEnabled val="1"/>
        </dgm:presLayoutVars>
      </dgm:prSet>
      <dgm:spPr/>
    </dgm:pt>
  </dgm:ptLst>
  <dgm:cxnLst>
    <dgm:cxn modelId="{BE317F07-0401-457B-BB7D-D885FD1D995E}" type="presOf" srcId="{6485476B-8E2A-4828-8832-669AD121DD3F}" destId="{A7DAE768-A5F4-4574-B1B6-C345FD33CE4A}" srcOrd="1" destOrd="0" presId="urn:microsoft.com/office/officeart/2005/8/layout/vList4"/>
    <dgm:cxn modelId="{E8C62A1E-D9E8-4DB6-A2F2-6FA472EE52AF}" type="presOf" srcId="{C4E3DA2E-5C8C-4C79-8216-2D6B4FCD4763}" destId="{60BC463C-A4BF-4DDE-A2D5-66C23E83189D}" srcOrd="0" destOrd="0" presId="urn:microsoft.com/office/officeart/2005/8/layout/vList4"/>
    <dgm:cxn modelId="{EEE03A2F-70AD-4993-BAFD-53FCF7E3F8D2}" srcId="{BE56AF7C-8BD7-431F-9676-9028024F68F6}" destId="{3301A444-2CC0-4EBC-BA43-D9BF81B7A539}" srcOrd="1" destOrd="0" parTransId="{BC6E8771-B148-4B63-8FAE-FB30FAC23CC1}" sibTransId="{A0FEA1E3-8146-4EAF-81A2-844219152506}"/>
    <dgm:cxn modelId="{5798F967-4A1B-4849-A30D-CE4CAA9205C8}" type="presOf" srcId="{BE56AF7C-8BD7-431F-9676-9028024F68F6}" destId="{C5320EA8-D4A7-4086-9998-0090D6F633C8}" srcOrd="0" destOrd="0" presId="urn:microsoft.com/office/officeart/2005/8/layout/vList4"/>
    <dgm:cxn modelId="{029D904C-06C3-47D0-AA69-995D9D2734F2}" srcId="{C337DB64-5AE0-4130-A295-BD7D90E1AF1A}" destId="{6485476B-8E2A-4828-8832-669AD121DD3F}" srcOrd="1" destOrd="0" parTransId="{247F2046-6253-412E-815D-3194B77D92FE}" sibTransId="{48CE65AA-D730-4886-ACB8-26A1AF8C1C73}"/>
    <dgm:cxn modelId="{351E1C50-3D10-4194-A322-6B9F5636F952}" type="presOf" srcId="{45214D9C-91F1-49C4-B896-5DB34AA0E2EB}" destId="{C5320EA8-D4A7-4086-9998-0090D6F633C8}" srcOrd="0" destOrd="1" presId="urn:microsoft.com/office/officeart/2005/8/layout/vList4"/>
    <dgm:cxn modelId="{590CD272-6024-48B7-9E99-69D6E6B48F95}" srcId="{BE56AF7C-8BD7-431F-9676-9028024F68F6}" destId="{EF3BAF22-79BA-4392-B8DD-8616401C50B1}" srcOrd="2" destOrd="0" parTransId="{2E5830C6-D863-4952-9D68-9CF3E408059E}" sibTransId="{54A2DE9E-C1E0-4526-92A0-DDCF20483537}"/>
    <dgm:cxn modelId="{9E107456-C987-4092-95B3-6673BB9D2A74}" type="presOf" srcId="{C337DB64-5AE0-4130-A295-BD7D90E1AF1A}" destId="{CE813231-842C-4C49-9E30-6E55143E6468}" srcOrd="0" destOrd="0" presId="urn:microsoft.com/office/officeart/2005/8/layout/vList4"/>
    <dgm:cxn modelId="{20184384-76E2-4E9B-88D2-8F34522FB8F4}" type="presOf" srcId="{6485476B-8E2A-4828-8832-669AD121DD3F}" destId="{36452904-10DB-45D3-93E6-95087CECEEC5}" srcOrd="0" destOrd="0" presId="urn:microsoft.com/office/officeart/2005/8/layout/vList4"/>
    <dgm:cxn modelId="{33302F89-6AEA-42B3-A2A8-31F5C2708D14}" srcId="{C337DB64-5AE0-4130-A295-BD7D90E1AF1A}" destId="{C4E3DA2E-5C8C-4C79-8216-2D6B4FCD4763}" srcOrd="0" destOrd="0" parTransId="{0726A7F4-9C7E-4026-82C0-F5C6B882750B}" sibTransId="{D81621BA-B33F-410F-93C3-13570D70528D}"/>
    <dgm:cxn modelId="{9497A18B-94F6-423D-A44B-3E4D991AF0EE}" type="presOf" srcId="{BE56AF7C-8BD7-431F-9676-9028024F68F6}" destId="{CBAF7D7F-A1D3-4576-88BE-B269105F4A23}" srcOrd="1" destOrd="0" presId="urn:microsoft.com/office/officeart/2005/8/layout/vList4"/>
    <dgm:cxn modelId="{1C0D3498-2941-4BE8-84F2-90D046F22C58}" type="presOf" srcId="{C4E3DA2E-5C8C-4C79-8216-2D6B4FCD4763}" destId="{35AC18D9-D7D9-44BC-9B73-057B12250442}" srcOrd="1" destOrd="0" presId="urn:microsoft.com/office/officeart/2005/8/layout/vList4"/>
    <dgm:cxn modelId="{C41A5098-261A-4764-8B46-35AB15131AA0}" type="presOf" srcId="{3301A444-2CC0-4EBC-BA43-D9BF81B7A539}" destId="{CBAF7D7F-A1D3-4576-88BE-B269105F4A23}" srcOrd="1" destOrd="2" presId="urn:microsoft.com/office/officeart/2005/8/layout/vList4"/>
    <dgm:cxn modelId="{77D5AE9A-D42F-421B-BA05-F63DF8499D09}" type="presOf" srcId="{3301A444-2CC0-4EBC-BA43-D9BF81B7A539}" destId="{C5320EA8-D4A7-4086-9998-0090D6F633C8}" srcOrd="0" destOrd="2" presId="urn:microsoft.com/office/officeart/2005/8/layout/vList4"/>
    <dgm:cxn modelId="{F484F3B5-9F95-409D-8E5F-B3FFF96921BE}" srcId="{C337DB64-5AE0-4130-A295-BD7D90E1AF1A}" destId="{BE56AF7C-8BD7-431F-9676-9028024F68F6}" srcOrd="2" destOrd="0" parTransId="{3D44F689-7A54-4DE9-94AC-F330CB9BE996}" sibTransId="{E2EB6C52-9CBB-42B1-8F7F-6AD8021A639C}"/>
    <dgm:cxn modelId="{F8878BBE-B84B-4D55-ABB4-F0672425EAFF}" type="presOf" srcId="{EF3BAF22-79BA-4392-B8DD-8616401C50B1}" destId="{CBAF7D7F-A1D3-4576-88BE-B269105F4A23}" srcOrd="1" destOrd="3" presId="urn:microsoft.com/office/officeart/2005/8/layout/vList4"/>
    <dgm:cxn modelId="{62BF24D6-118D-4528-ADC6-8C89D13E642C}" type="presOf" srcId="{EF3BAF22-79BA-4392-B8DD-8616401C50B1}" destId="{C5320EA8-D4A7-4086-9998-0090D6F633C8}" srcOrd="0" destOrd="3" presId="urn:microsoft.com/office/officeart/2005/8/layout/vList4"/>
    <dgm:cxn modelId="{EFD47AD6-E88D-4307-8D21-817586335096}" srcId="{BE56AF7C-8BD7-431F-9676-9028024F68F6}" destId="{45214D9C-91F1-49C4-B896-5DB34AA0E2EB}" srcOrd="0" destOrd="0" parTransId="{82FAD021-EEA5-44FE-B90A-42E71DC60178}" sibTransId="{8423F4F0-CAE9-4593-83CC-8176131DA678}"/>
    <dgm:cxn modelId="{003BE0ED-7B50-4FA3-84EC-E0A249D7CCEB}" type="presOf" srcId="{45214D9C-91F1-49C4-B896-5DB34AA0E2EB}" destId="{CBAF7D7F-A1D3-4576-88BE-B269105F4A23}" srcOrd="1" destOrd="1" presId="urn:microsoft.com/office/officeart/2005/8/layout/vList4"/>
    <dgm:cxn modelId="{9841A74E-4D7F-4895-B34A-7432ABCAB6E5}" type="presParOf" srcId="{CE813231-842C-4C49-9E30-6E55143E6468}" destId="{8AE4203F-27B8-47D3-AC5C-E57095B1257B}" srcOrd="0" destOrd="0" presId="urn:microsoft.com/office/officeart/2005/8/layout/vList4"/>
    <dgm:cxn modelId="{2BBF06C4-DECC-4DB4-8EDA-652C6FA4E349}" type="presParOf" srcId="{8AE4203F-27B8-47D3-AC5C-E57095B1257B}" destId="{60BC463C-A4BF-4DDE-A2D5-66C23E83189D}" srcOrd="0" destOrd="0" presId="urn:microsoft.com/office/officeart/2005/8/layout/vList4"/>
    <dgm:cxn modelId="{4C337F63-FB06-4745-A810-EF113F4B1CE7}" type="presParOf" srcId="{8AE4203F-27B8-47D3-AC5C-E57095B1257B}" destId="{58A6600C-DC41-4D10-AD6E-8A1394C60625}" srcOrd="1" destOrd="0" presId="urn:microsoft.com/office/officeart/2005/8/layout/vList4"/>
    <dgm:cxn modelId="{C8B1A1D4-2EA4-4A28-9E3B-D66DD3F49D13}" type="presParOf" srcId="{8AE4203F-27B8-47D3-AC5C-E57095B1257B}" destId="{35AC18D9-D7D9-44BC-9B73-057B12250442}" srcOrd="2" destOrd="0" presId="urn:microsoft.com/office/officeart/2005/8/layout/vList4"/>
    <dgm:cxn modelId="{6385D93E-E313-4FE0-8906-68E0AFB7D7B2}" type="presParOf" srcId="{CE813231-842C-4C49-9E30-6E55143E6468}" destId="{9E150379-0A67-4959-8741-A9D862BB086E}" srcOrd="1" destOrd="0" presId="urn:microsoft.com/office/officeart/2005/8/layout/vList4"/>
    <dgm:cxn modelId="{FEBA2120-9D90-4B5A-93B8-267CE496DF74}" type="presParOf" srcId="{CE813231-842C-4C49-9E30-6E55143E6468}" destId="{CF3CF3FA-D41E-401F-B273-79165F1E5368}" srcOrd="2" destOrd="0" presId="urn:microsoft.com/office/officeart/2005/8/layout/vList4"/>
    <dgm:cxn modelId="{68D548CA-E572-4676-A046-E191EDD5CB76}" type="presParOf" srcId="{CF3CF3FA-D41E-401F-B273-79165F1E5368}" destId="{36452904-10DB-45D3-93E6-95087CECEEC5}" srcOrd="0" destOrd="0" presId="urn:microsoft.com/office/officeart/2005/8/layout/vList4"/>
    <dgm:cxn modelId="{734C3FA0-4148-4B45-83A8-8A10C8F6BE87}" type="presParOf" srcId="{CF3CF3FA-D41E-401F-B273-79165F1E5368}" destId="{C9E0CB52-7E8F-4881-99E7-EBD21520C18D}" srcOrd="1" destOrd="0" presId="urn:microsoft.com/office/officeart/2005/8/layout/vList4"/>
    <dgm:cxn modelId="{96A2A354-A9E3-4665-98DB-3B559DB71669}" type="presParOf" srcId="{CF3CF3FA-D41E-401F-B273-79165F1E5368}" destId="{A7DAE768-A5F4-4574-B1B6-C345FD33CE4A}" srcOrd="2" destOrd="0" presId="urn:microsoft.com/office/officeart/2005/8/layout/vList4"/>
    <dgm:cxn modelId="{0B7BF3A3-9775-414A-ACFD-269110FE421B}" type="presParOf" srcId="{CE813231-842C-4C49-9E30-6E55143E6468}" destId="{A02E423B-F15E-4146-B038-EC2B87B52CF8}" srcOrd="3" destOrd="0" presId="urn:microsoft.com/office/officeart/2005/8/layout/vList4"/>
    <dgm:cxn modelId="{72378245-CF18-4B67-B15E-B454152BFF3E}" type="presParOf" srcId="{CE813231-842C-4C49-9E30-6E55143E6468}" destId="{7759C6CA-C5EC-498F-BBDE-250FAF41D8E5}" srcOrd="4" destOrd="0" presId="urn:microsoft.com/office/officeart/2005/8/layout/vList4"/>
    <dgm:cxn modelId="{035F51BE-8B7A-413B-B5BC-04005DC8EAF8}" type="presParOf" srcId="{7759C6CA-C5EC-498F-BBDE-250FAF41D8E5}" destId="{C5320EA8-D4A7-4086-9998-0090D6F633C8}" srcOrd="0" destOrd="0" presId="urn:microsoft.com/office/officeart/2005/8/layout/vList4"/>
    <dgm:cxn modelId="{AA7D5ED9-B6D5-42E6-B699-E12079916BB9}" type="presParOf" srcId="{7759C6CA-C5EC-498F-BBDE-250FAF41D8E5}" destId="{5E933D84-E811-4665-80E2-A09CBCC05921}" srcOrd="1" destOrd="0" presId="urn:microsoft.com/office/officeart/2005/8/layout/vList4"/>
    <dgm:cxn modelId="{27515338-E11D-402D-AA43-9E77600315DF}" type="presParOf" srcId="{7759C6CA-C5EC-498F-BBDE-250FAF41D8E5}" destId="{CBAF7D7F-A1D3-4576-88BE-B269105F4A23}"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88F0BF-C257-4FF4-979C-E2EDBB1489BF}">
      <dsp:nvSpPr>
        <dsp:cNvPr id="0" name=""/>
        <dsp:cNvSpPr/>
      </dsp:nvSpPr>
      <dsp:spPr>
        <a:xfrm>
          <a:off x="177604" y="274405"/>
          <a:ext cx="1015309" cy="1015309"/>
        </a:xfrm>
        <a:prstGeom prst="ellipse">
          <a:avLst/>
        </a:prstGeom>
        <a:solidFill>
          <a:schemeClr val="accent4"/>
        </a:solidFill>
        <a:ln>
          <a:noFill/>
        </a:ln>
        <a:effectLst/>
      </dsp:spPr>
      <dsp:style>
        <a:lnRef idx="0">
          <a:scrgbClr r="0" g="0" b="0"/>
        </a:lnRef>
        <a:fillRef idx="1">
          <a:scrgbClr r="0" g="0" b="0"/>
        </a:fillRef>
        <a:effectRef idx="0">
          <a:scrgbClr r="0" g="0" b="0"/>
        </a:effectRef>
        <a:fontRef idx="minor"/>
      </dsp:style>
    </dsp:sp>
    <dsp:sp modelId="{6CA01EC2-D1CE-4C06-84EC-A72DFC20D515}">
      <dsp:nvSpPr>
        <dsp:cNvPr id="0" name=""/>
        <dsp:cNvSpPr/>
      </dsp:nvSpPr>
      <dsp:spPr>
        <a:xfrm>
          <a:off x="390819" y="487620"/>
          <a:ext cx="588879" cy="58887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32F284-057C-420F-A585-4C0A896D6139}">
      <dsp:nvSpPr>
        <dsp:cNvPr id="0" name=""/>
        <dsp:cNvSpPr/>
      </dsp:nvSpPr>
      <dsp:spPr>
        <a:xfrm>
          <a:off x="1410479" y="274405"/>
          <a:ext cx="2393229" cy="1015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Census Overview</a:t>
          </a:r>
        </a:p>
      </dsp:txBody>
      <dsp:txXfrm>
        <a:off x="1410479" y="274405"/>
        <a:ext cx="2393229" cy="1015309"/>
      </dsp:txXfrm>
    </dsp:sp>
    <dsp:sp modelId="{23C6C582-78D7-45B6-A18B-F5DAD90E7DF0}">
      <dsp:nvSpPr>
        <dsp:cNvPr id="0" name=""/>
        <dsp:cNvSpPr/>
      </dsp:nvSpPr>
      <dsp:spPr>
        <a:xfrm>
          <a:off x="4220711" y="274405"/>
          <a:ext cx="1015309" cy="1015309"/>
        </a:xfrm>
        <a:prstGeom prst="ellipse">
          <a:avLst/>
        </a:prstGeom>
        <a:solidFill>
          <a:schemeClr val="accent2"/>
        </a:solidFill>
        <a:ln>
          <a:noFill/>
        </a:ln>
        <a:effectLst/>
      </dsp:spPr>
      <dsp:style>
        <a:lnRef idx="0">
          <a:scrgbClr r="0" g="0" b="0"/>
        </a:lnRef>
        <a:fillRef idx="1">
          <a:scrgbClr r="0" g="0" b="0"/>
        </a:fillRef>
        <a:effectRef idx="0">
          <a:scrgbClr r="0" g="0" b="0"/>
        </a:effectRef>
        <a:fontRef idx="minor"/>
      </dsp:style>
    </dsp:sp>
    <dsp:sp modelId="{88E19779-F2B7-45EF-81BB-81FADE5E97B7}">
      <dsp:nvSpPr>
        <dsp:cNvPr id="0" name=""/>
        <dsp:cNvSpPr/>
      </dsp:nvSpPr>
      <dsp:spPr>
        <a:xfrm>
          <a:off x="4433926" y="487620"/>
          <a:ext cx="588879" cy="588879"/>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BFA7B7-8AD1-4FC6-A223-9F695621FCA5}">
      <dsp:nvSpPr>
        <dsp:cNvPr id="0" name=""/>
        <dsp:cNvSpPr/>
      </dsp:nvSpPr>
      <dsp:spPr>
        <a:xfrm>
          <a:off x="5453587" y="274405"/>
          <a:ext cx="2393229" cy="1015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Census Process</a:t>
          </a:r>
        </a:p>
      </dsp:txBody>
      <dsp:txXfrm>
        <a:off x="5453587" y="274405"/>
        <a:ext cx="2393229" cy="1015309"/>
      </dsp:txXfrm>
    </dsp:sp>
    <dsp:sp modelId="{F430722B-3310-42C7-AF26-FD44089B2869}">
      <dsp:nvSpPr>
        <dsp:cNvPr id="0" name=""/>
        <dsp:cNvSpPr/>
      </dsp:nvSpPr>
      <dsp:spPr>
        <a:xfrm>
          <a:off x="177604" y="1818032"/>
          <a:ext cx="1015309" cy="1015309"/>
        </a:xfrm>
        <a:prstGeom prst="ellipse">
          <a:avLst/>
        </a:prstGeom>
        <a:solidFill>
          <a:schemeClr val="accent3"/>
        </a:solidFill>
        <a:ln>
          <a:noFill/>
        </a:ln>
        <a:effectLst/>
      </dsp:spPr>
      <dsp:style>
        <a:lnRef idx="0">
          <a:scrgbClr r="0" g="0" b="0"/>
        </a:lnRef>
        <a:fillRef idx="1">
          <a:scrgbClr r="0" g="0" b="0"/>
        </a:fillRef>
        <a:effectRef idx="0">
          <a:scrgbClr r="0" g="0" b="0"/>
        </a:effectRef>
        <a:fontRef idx="minor"/>
      </dsp:style>
    </dsp:sp>
    <dsp:sp modelId="{132C21B5-D71C-45B6-9FC9-53DD799951C6}">
      <dsp:nvSpPr>
        <dsp:cNvPr id="0" name=""/>
        <dsp:cNvSpPr/>
      </dsp:nvSpPr>
      <dsp:spPr>
        <a:xfrm>
          <a:off x="390819" y="2031247"/>
          <a:ext cx="588879" cy="58887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6AC6397-7EE5-41F9-B596-7B138CDF5BF3}">
      <dsp:nvSpPr>
        <dsp:cNvPr id="0" name=""/>
        <dsp:cNvSpPr/>
      </dsp:nvSpPr>
      <dsp:spPr>
        <a:xfrm>
          <a:off x="1410479" y="1818032"/>
          <a:ext cx="2393229" cy="1015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What’s Happening</a:t>
          </a:r>
        </a:p>
      </dsp:txBody>
      <dsp:txXfrm>
        <a:off x="1410479" y="1818032"/>
        <a:ext cx="2393229" cy="1015309"/>
      </dsp:txXfrm>
    </dsp:sp>
    <dsp:sp modelId="{2FF3C29A-A12F-42E6-918E-641F5985B93F}">
      <dsp:nvSpPr>
        <dsp:cNvPr id="0" name=""/>
        <dsp:cNvSpPr/>
      </dsp:nvSpPr>
      <dsp:spPr>
        <a:xfrm>
          <a:off x="4220711" y="1818032"/>
          <a:ext cx="1015309" cy="1015309"/>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2CE4B0-04F0-41BD-8D6F-AD932D01B479}">
      <dsp:nvSpPr>
        <dsp:cNvPr id="0" name=""/>
        <dsp:cNvSpPr/>
      </dsp:nvSpPr>
      <dsp:spPr>
        <a:xfrm>
          <a:off x="4433926" y="2031247"/>
          <a:ext cx="588879" cy="58887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2FD0AB-B5A1-4174-A236-CBFFE7FE3D50}">
      <dsp:nvSpPr>
        <dsp:cNvPr id="0" name=""/>
        <dsp:cNvSpPr/>
      </dsp:nvSpPr>
      <dsp:spPr>
        <a:xfrm>
          <a:off x="5453587" y="1818032"/>
          <a:ext cx="2393229" cy="1015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kern="1200" dirty="0"/>
            <a:t>How You Can Help</a:t>
          </a:r>
        </a:p>
      </dsp:txBody>
      <dsp:txXfrm>
        <a:off x="5453587" y="1818032"/>
        <a:ext cx="2393229" cy="10153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07FF3-7795-4FFF-AFED-FA1801BCACC8}">
      <dsp:nvSpPr>
        <dsp:cNvPr id="0" name=""/>
        <dsp:cNvSpPr/>
      </dsp:nvSpPr>
      <dsp:spPr>
        <a:xfrm rot="5400000">
          <a:off x="4306577" y="-1716912"/>
          <a:ext cx="1210500" cy="4947025"/>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$675 Billion distributed annually</a:t>
          </a:r>
        </a:p>
        <a:p>
          <a:pPr marL="342900" lvl="2" indent="-171450" algn="l" defTabSz="844550">
            <a:lnSpc>
              <a:spcPct val="90000"/>
            </a:lnSpc>
            <a:spcBef>
              <a:spcPct val="0"/>
            </a:spcBef>
            <a:spcAft>
              <a:spcPct val="15000"/>
            </a:spcAft>
            <a:buChar char="•"/>
          </a:pPr>
          <a:r>
            <a:rPr lang="en-US" sz="1900" kern="1200" dirty="0"/>
            <a:t>Of that, California receives over $76 billion</a:t>
          </a:r>
        </a:p>
        <a:p>
          <a:pPr marL="171450" lvl="1" indent="-171450" algn="l" defTabSz="844550">
            <a:lnSpc>
              <a:spcPct val="90000"/>
            </a:lnSpc>
            <a:spcBef>
              <a:spcPct val="0"/>
            </a:spcBef>
            <a:spcAft>
              <a:spcPct val="15000"/>
            </a:spcAft>
            <a:buChar char="•"/>
          </a:pPr>
          <a:r>
            <a:rPr lang="en-US" sz="1900" kern="1200" dirty="0"/>
            <a:t>Funding is distributed based on Census data</a:t>
          </a:r>
        </a:p>
      </dsp:txBody>
      <dsp:txXfrm rot="-5400000">
        <a:off x="2438315" y="210442"/>
        <a:ext cx="4887933" cy="1092316"/>
      </dsp:txXfrm>
    </dsp:sp>
    <dsp:sp modelId="{6379BCFB-D258-4251-B8B4-BC2B769652BC}">
      <dsp:nvSpPr>
        <dsp:cNvPr id="0" name=""/>
        <dsp:cNvSpPr/>
      </dsp:nvSpPr>
      <dsp:spPr>
        <a:xfrm>
          <a:off x="344387" y="37"/>
          <a:ext cx="2093927" cy="151312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dirty="0"/>
            <a:t>Funding</a:t>
          </a:r>
        </a:p>
      </dsp:txBody>
      <dsp:txXfrm>
        <a:off x="418252" y="73902"/>
        <a:ext cx="1946197" cy="1365395"/>
      </dsp:txXfrm>
    </dsp:sp>
    <dsp:sp modelId="{CA5AC8FE-B6C5-4778-9C77-345F00C2A59A}">
      <dsp:nvSpPr>
        <dsp:cNvPr id="0" name=""/>
        <dsp:cNvSpPr/>
      </dsp:nvSpPr>
      <dsp:spPr>
        <a:xfrm rot="5400000">
          <a:off x="4259076" y="-128130"/>
          <a:ext cx="1210500" cy="4947025"/>
        </a:xfrm>
        <a:prstGeom prst="round2SameRect">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Congressional representation</a:t>
          </a:r>
        </a:p>
        <a:p>
          <a:pPr marL="171450" lvl="1" indent="-171450" algn="l" defTabSz="844550">
            <a:lnSpc>
              <a:spcPct val="90000"/>
            </a:lnSpc>
            <a:spcBef>
              <a:spcPct val="0"/>
            </a:spcBef>
            <a:spcAft>
              <a:spcPct val="15000"/>
            </a:spcAft>
            <a:buChar char="•"/>
          </a:pPr>
          <a:r>
            <a:rPr lang="en-US" sz="1900" kern="1200" dirty="0"/>
            <a:t>Reapportionment and redistricting</a:t>
          </a:r>
        </a:p>
      </dsp:txBody>
      <dsp:txXfrm rot="-5400000">
        <a:off x="2390814" y="1799224"/>
        <a:ext cx="4887933" cy="1092316"/>
      </dsp:txXfrm>
    </dsp:sp>
    <dsp:sp modelId="{FD325111-F145-4073-98AA-F65D6FA830BF}">
      <dsp:nvSpPr>
        <dsp:cNvPr id="0" name=""/>
        <dsp:cNvSpPr/>
      </dsp:nvSpPr>
      <dsp:spPr>
        <a:xfrm>
          <a:off x="344387" y="1588819"/>
          <a:ext cx="2046426" cy="1513125"/>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kern="1200" dirty="0"/>
            <a:t>Political Power</a:t>
          </a:r>
        </a:p>
      </dsp:txBody>
      <dsp:txXfrm>
        <a:off x="418252" y="1662684"/>
        <a:ext cx="1898696" cy="13653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2B718A-B6EC-4DAF-8CEC-E20C8F610E55}">
      <dsp:nvSpPr>
        <dsp:cNvPr id="0" name=""/>
        <dsp:cNvSpPr/>
      </dsp:nvSpPr>
      <dsp:spPr>
        <a:xfrm rot="5400000">
          <a:off x="-377815" y="380166"/>
          <a:ext cx="2518768" cy="1763137"/>
        </a:xfrm>
        <a:prstGeom prst="chevron">
          <a:avLst/>
        </a:prstGeom>
        <a:solidFill>
          <a:srgbClr val="C00000"/>
        </a:soli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a:t>Mail</a:t>
          </a:r>
        </a:p>
      </dsp:txBody>
      <dsp:txXfrm rot="-5400000">
        <a:off x="1" y="883920"/>
        <a:ext cx="1763137" cy="755631"/>
      </dsp:txXfrm>
    </dsp:sp>
    <dsp:sp modelId="{AE092603-FFAE-4528-ADF7-880B160D8968}">
      <dsp:nvSpPr>
        <dsp:cNvPr id="0" name=""/>
        <dsp:cNvSpPr/>
      </dsp:nvSpPr>
      <dsp:spPr>
        <a:xfrm rot="5400000">
          <a:off x="3764895" y="-1999406"/>
          <a:ext cx="1637199" cy="5640715"/>
        </a:xfrm>
        <a:prstGeom prst="round2Same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1808" tIns="21590" rIns="21590" bIns="21590" numCol="1" spcCol="1270" anchor="ctr" anchorCtr="0">
          <a:noAutofit/>
        </a:bodyPr>
        <a:lstStyle/>
        <a:p>
          <a:pPr marL="285750" lvl="1" indent="-285750" algn="l" defTabSz="1511300">
            <a:lnSpc>
              <a:spcPct val="90000"/>
            </a:lnSpc>
            <a:spcBef>
              <a:spcPct val="0"/>
            </a:spcBef>
            <a:spcAft>
              <a:spcPct val="15000"/>
            </a:spcAft>
            <a:buChar char="•"/>
          </a:pPr>
          <a:r>
            <a:rPr lang="en-US" sz="3400" kern="1200"/>
            <a:t>73% Mail Response Rate (76% in 2000)</a:t>
          </a:r>
        </a:p>
      </dsp:txBody>
      <dsp:txXfrm rot="-5400000">
        <a:off x="1763138" y="82272"/>
        <a:ext cx="5560794" cy="1477357"/>
      </dsp:txXfrm>
    </dsp:sp>
    <dsp:sp modelId="{E67E2D7F-68B0-4A84-AF2B-D2DA985C245C}">
      <dsp:nvSpPr>
        <dsp:cNvPr id="0" name=""/>
        <dsp:cNvSpPr/>
      </dsp:nvSpPr>
      <dsp:spPr>
        <a:xfrm rot="5400000">
          <a:off x="-377815" y="2615401"/>
          <a:ext cx="2518768" cy="1763137"/>
        </a:xfrm>
        <a:prstGeom prst="chevron">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w="6350" cap="flat" cmpd="sng" algn="ctr">
          <a:solidFill>
            <a:schemeClr val="accent2">
              <a:hueOff val="-1455363"/>
              <a:satOff val="-83928"/>
              <a:lumOff val="8628"/>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a:t>Enumerators</a:t>
          </a:r>
        </a:p>
      </dsp:txBody>
      <dsp:txXfrm rot="-5400000">
        <a:off x="1" y="3119155"/>
        <a:ext cx="1763137" cy="755631"/>
      </dsp:txXfrm>
    </dsp:sp>
    <dsp:sp modelId="{C842C1A4-B235-40DE-9901-B6453E8EE03E}">
      <dsp:nvSpPr>
        <dsp:cNvPr id="0" name=""/>
        <dsp:cNvSpPr/>
      </dsp:nvSpPr>
      <dsp:spPr>
        <a:xfrm rot="5400000">
          <a:off x="3764895" y="235828"/>
          <a:ext cx="1637199" cy="5640715"/>
        </a:xfrm>
        <a:prstGeom prst="round2SameRect">
          <a:avLst/>
        </a:prstGeom>
        <a:solidFill>
          <a:schemeClr val="lt1">
            <a:alpha val="90000"/>
            <a:hueOff val="0"/>
            <a:satOff val="0"/>
            <a:lumOff val="0"/>
            <a:alphaOff val="0"/>
          </a:schemeClr>
        </a:solidFill>
        <a:ln w="6350" cap="flat" cmpd="sng" algn="ctr">
          <a:solidFill>
            <a:schemeClr val="accent2">
              <a:hueOff val="-1455363"/>
              <a:satOff val="-83928"/>
              <a:lumOff val="8628"/>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41808" tIns="21590" rIns="21590" bIns="21590" numCol="1" spcCol="1270" anchor="ctr" anchorCtr="0">
          <a:noAutofit/>
        </a:bodyPr>
        <a:lstStyle/>
        <a:p>
          <a:pPr marL="285750" lvl="1" indent="-285750" algn="l" defTabSz="1511300">
            <a:lnSpc>
              <a:spcPct val="90000"/>
            </a:lnSpc>
            <a:spcBef>
              <a:spcPct val="0"/>
            </a:spcBef>
            <a:spcAft>
              <a:spcPct val="15000"/>
            </a:spcAft>
            <a:buChar char="•"/>
          </a:pPr>
          <a:r>
            <a:rPr lang="en-US" sz="3400" kern="1200" dirty="0"/>
            <a:t>10 Million Californians responded by an enumerator visit</a:t>
          </a:r>
        </a:p>
      </dsp:txBody>
      <dsp:txXfrm rot="-5400000">
        <a:off x="1763138" y="2317507"/>
        <a:ext cx="5560794" cy="14773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BC463C-A4BF-4DDE-A2D5-66C23E83189D}">
      <dsp:nvSpPr>
        <dsp:cNvPr id="0" name=""/>
        <dsp:cNvSpPr/>
      </dsp:nvSpPr>
      <dsp:spPr>
        <a:xfrm>
          <a:off x="0" y="0"/>
          <a:ext cx="8083721" cy="12869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U.S. Census Bureau</a:t>
          </a:r>
        </a:p>
      </dsp:txBody>
      <dsp:txXfrm>
        <a:off x="1745442" y="0"/>
        <a:ext cx="6338278" cy="1286986"/>
      </dsp:txXfrm>
    </dsp:sp>
    <dsp:sp modelId="{58A6600C-DC41-4D10-AD6E-8A1394C60625}">
      <dsp:nvSpPr>
        <dsp:cNvPr id="0" name=""/>
        <dsp:cNvSpPr/>
      </dsp:nvSpPr>
      <dsp:spPr>
        <a:xfrm>
          <a:off x="128698" y="128698"/>
          <a:ext cx="1616744" cy="102958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9000" b="-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452904-10DB-45D3-93E6-95087CECEEC5}">
      <dsp:nvSpPr>
        <dsp:cNvPr id="0" name=""/>
        <dsp:cNvSpPr/>
      </dsp:nvSpPr>
      <dsp:spPr>
        <a:xfrm>
          <a:off x="0" y="1415685"/>
          <a:ext cx="8083721" cy="12869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State of California</a:t>
          </a:r>
        </a:p>
      </dsp:txBody>
      <dsp:txXfrm>
        <a:off x="1745442" y="1415685"/>
        <a:ext cx="6338278" cy="1286986"/>
      </dsp:txXfrm>
    </dsp:sp>
    <dsp:sp modelId="{C9E0CB52-7E8F-4881-99E7-EBD21520C18D}">
      <dsp:nvSpPr>
        <dsp:cNvPr id="0" name=""/>
        <dsp:cNvSpPr/>
      </dsp:nvSpPr>
      <dsp:spPr>
        <a:xfrm>
          <a:off x="128698" y="1544383"/>
          <a:ext cx="1616744" cy="1029589"/>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3000" b="-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320EA8-D4A7-4086-9998-0090D6F633C8}">
      <dsp:nvSpPr>
        <dsp:cNvPr id="0" name=""/>
        <dsp:cNvSpPr/>
      </dsp:nvSpPr>
      <dsp:spPr>
        <a:xfrm>
          <a:off x="0" y="2831370"/>
          <a:ext cx="8083721" cy="12869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t>Local Government</a:t>
          </a:r>
        </a:p>
        <a:p>
          <a:pPr marL="171450" lvl="1" indent="-171450" algn="l" defTabSz="711200">
            <a:lnSpc>
              <a:spcPct val="90000"/>
            </a:lnSpc>
            <a:spcBef>
              <a:spcPct val="0"/>
            </a:spcBef>
            <a:spcAft>
              <a:spcPct val="15000"/>
            </a:spcAft>
            <a:buChar char="•"/>
          </a:pPr>
          <a:r>
            <a:rPr lang="en-US" sz="1600" kern="1200" dirty="0"/>
            <a:t>Santa Clara County</a:t>
          </a:r>
        </a:p>
        <a:p>
          <a:pPr marL="171450" lvl="1" indent="-171450" algn="l" defTabSz="711200">
            <a:lnSpc>
              <a:spcPct val="90000"/>
            </a:lnSpc>
            <a:spcBef>
              <a:spcPct val="0"/>
            </a:spcBef>
            <a:spcAft>
              <a:spcPct val="15000"/>
            </a:spcAft>
            <a:buChar char="•"/>
          </a:pPr>
          <a:r>
            <a:rPr lang="en-US" sz="1600" kern="1200" dirty="0"/>
            <a:t>Santa Clara County Complete Count Committee</a:t>
          </a:r>
        </a:p>
        <a:p>
          <a:pPr marL="171450" lvl="1" indent="-171450" algn="l" defTabSz="711200">
            <a:lnSpc>
              <a:spcPct val="90000"/>
            </a:lnSpc>
            <a:spcBef>
              <a:spcPct val="0"/>
            </a:spcBef>
            <a:spcAft>
              <a:spcPct val="15000"/>
            </a:spcAft>
            <a:buChar char="•"/>
          </a:pPr>
          <a:r>
            <a:rPr lang="en-US" sz="1600" kern="1200" dirty="0"/>
            <a:t>City of San Jose</a:t>
          </a:r>
        </a:p>
      </dsp:txBody>
      <dsp:txXfrm>
        <a:off x="1745442" y="2831370"/>
        <a:ext cx="6338278" cy="1286986"/>
      </dsp:txXfrm>
    </dsp:sp>
    <dsp:sp modelId="{5E933D84-E811-4665-80E2-A09CBCC05921}">
      <dsp:nvSpPr>
        <dsp:cNvPr id="0" name=""/>
        <dsp:cNvSpPr/>
      </dsp:nvSpPr>
      <dsp:spPr>
        <a:xfrm>
          <a:off x="128698" y="2960069"/>
          <a:ext cx="1616744" cy="1029589"/>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5602C-6404-42A8-8F89-638641EBC22F}"/>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en-US" dirty="0"/>
              <a:t>Census 2020</a:t>
            </a:r>
            <a:br>
              <a:rPr lang="en-US" dirty="0"/>
            </a:br>
            <a:r>
              <a:rPr lang="en-US" dirty="0"/>
              <a:t>Everyone Counts</a:t>
            </a:r>
          </a:p>
        </p:txBody>
      </p:sp>
      <p:sp>
        <p:nvSpPr>
          <p:cNvPr id="3" name="Subtitle 2">
            <a:extLst>
              <a:ext uri="{FF2B5EF4-FFF2-40B4-BE49-F238E27FC236}">
                <a16:creationId xmlns:a16="http://schemas.microsoft.com/office/drawing/2014/main" id="{21FB6473-B05D-4209-A915-48101F782899}"/>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Census Caucus May 30, 2019</a:t>
            </a:r>
          </a:p>
          <a:p>
            <a:r>
              <a:rPr lang="en-US" dirty="0"/>
              <a:t>LWVC Convention</a:t>
            </a:r>
          </a:p>
          <a:p>
            <a:r>
              <a:rPr lang="en-US" dirty="0"/>
              <a:t>Julie Cates, LWV Santa Clara County</a:t>
            </a:r>
          </a:p>
          <a:p>
            <a:r>
              <a:rPr lang="en-US" dirty="0"/>
              <a:t>Jenny </a:t>
            </a:r>
            <a:r>
              <a:rPr lang="en-US" dirty="0" err="1"/>
              <a:t>Avina</a:t>
            </a:r>
            <a:r>
              <a:rPr lang="en-US" dirty="0"/>
              <a:t>, LWV San Diego</a:t>
            </a:r>
          </a:p>
          <a:p>
            <a:endParaRPr lang="en-US" dirty="0"/>
          </a:p>
        </p:txBody>
      </p:sp>
      <p:sp>
        <p:nvSpPr>
          <p:cNvPr id="4" name="Date Placeholder 3">
            <a:extLst>
              <a:ext uri="{FF2B5EF4-FFF2-40B4-BE49-F238E27FC236}">
                <a16:creationId xmlns:a16="http://schemas.microsoft.com/office/drawing/2014/main" id="{0F5E7DF3-02E3-4609-89BD-D09B087FB780}"/>
              </a:ext>
            </a:extLst>
          </p:cNvPr>
          <p:cNvSpPr>
            <a:spLocks noGrp="1"/>
          </p:cNvSpPr>
          <p:nvPr>
            <p:ph type="dt" sz="half" idx="10"/>
          </p:nvPr>
        </p:nvSpPr>
        <p:spPr/>
        <p:txBody>
          <a:bodyPr/>
          <a:lstStyle/>
          <a:p>
            <a:fld id="{9B6EC374-D5CB-47FF-97A1-B52F5CD98E54}" type="datetimeFigureOut">
              <a:rPr lang="en-US" smtClean="0"/>
              <a:t>5/12/2019</a:t>
            </a:fld>
            <a:endParaRPr lang="en-US"/>
          </a:p>
        </p:txBody>
      </p:sp>
      <p:sp>
        <p:nvSpPr>
          <p:cNvPr id="5" name="Footer Placeholder 4">
            <a:extLst>
              <a:ext uri="{FF2B5EF4-FFF2-40B4-BE49-F238E27FC236}">
                <a16:creationId xmlns:a16="http://schemas.microsoft.com/office/drawing/2014/main" id="{CBE62414-3EE9-43B5-8800-448A095F82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8A763F-5447-4495-B76C-8320176DCEFC}"/>
              </a:ext>
            </a:extLst>
          </p:cNvPr>
          <p:cNvSpPr>
            <a:spLocks noGrp="1"/>
          </p:cNvSpPr>
          <p:nvPr>
            <p:ph type="sldNum" sz="quarter" idx="12"/>
          </p:nvPr>
        </p:nvSpPr>
        <p:spPr/>
        <p:txBody>
          <a:bodyPr/>
          <a:lstStyle/>
          <a:p>
            <a:fld id="{C0370A67-8C44-4827-B919-DBE64B16BC15}" type="slidenum">
              <a:rPr lang="en-US" smtClean="0"/>
              <a:t>‹#›</a:t>
            </a:fld>
            <a:endParaRPr lang="en-US"/>
          </a:p>
        </p:txBody>
      </p:sp>
    </p:spTree>
    <p:extLst>
      <p:ext uri="{BB962C8B-B14F-4D97-AF65-F5344CB8AC3E}">
        <p14:creationId xmlns:p14="http://schemas.microsoft.com/office/powerpoint/2010/main" val="1279447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95348-DB25-482F-AD53-6D0F059A6A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1CE65A-7BF6-4F13-ACE5-D478096AB65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6E7C00-8FEE-4D03-ADAA-39E3A92A7E75}"/>
              </a:ext>
            </a:extLst>
          </p:cNvPr>
          <p:cNvSpPr>
            <a:spLocks noGrp="1"/>
          </p:cNvSpPr>
          <p:nvPr>
            <p:ph type="dt" sz="half" idx="10"/>
          </p:nvPr>
        </p:nvSpPr>
        <p:spPr/>
        <p:txBody>
          <a:bodyPr/>
          <a:lstStyle/>
          <a:p>
            <a:fld id="{9B6EC374-D5CB-47FF-97A1-B52F5CD98E54}" type="datetimeFigureOut">
              <a:rPr lang="en-US" smtClean="0"/>
              <a:t>5/12/2019</a:t>
            </a:fld>
            <a:endParaRPr lang="en-US"/>
          </a:p>
        </p:txBody>
      </p:sp>
      <p:sp>
        <p:nvSpPr>
          <p:cNvPr id="5" name="Footer Placeholder 4">
            <a:extLst>
              <a:ext uri="{FF2B5EF4-FFF2-40B4-BE49-F238E27FC236}">
                <a16:creationId xmlns:a16="http://schemas.microsoft.com/office/drawing/2014/main" id="{2158B6BA-796C-4F9B-8700-84D1631255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0FA8FF-AADF-419E-AA9A-769A3DF7C25F}"/>
              </a:ext>
            </a:extLst>
          </p:cNvPr>
          <p:cNvSpPr>
            <a:spLocks noGrp="1"/>
          </p:cNvSpPr>
          <p:nvPr>
            <p:ph type="sldNum" sz="quarter" idx="12"/>
          </p:nvPr>
        </p:nvSpPr>
        <p:spPr/>
        <p:txBody>
          <a:bodyPr/>
          <a:lstStyle/>
          <a:p>
            <a:fld id="{C0370A67-8C44-4827-B919-DBE64B16BC15}" type="slidenum">
              <a:rPr lang="en-US" smtClean="0"/>
              <a:t>‹#›</a:t>
            </a:fld>
            <a:endParaRPr lang="en-US"/>
          </a:p>
        </p:txBody>
      </p:sp>
    </p:spTree>
    <p:extLst>
      <p:ext uri="{BB962C8B-B14F-4D97-AF65-F5344CB8AC3E}">
        <p14:creationId xmlns:p14="http://schemas.microsoft.com/office/powerpoint/2010/main" val="241220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FA2F9-640A-4E5F-8A62-FC9AC41BB7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D64303-F5AB-4C12-A47A-FD5BD01BA0A2}"/>
              </a:ext>
            </a:extLst>
          </p:cNvPr>
          <p:cNvSpPr>
            <a:spLocks noGrp="1"/>
          </p:cNvSpPr>
          <p:nvPr>
            <p:ph sz="half" idx="1"/>
          </p:nvPr>
        </p:nvSpPr>
        <p:spPr>
          <a:xfrm>
            <a:off x="628650" y="1285982"/>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0A0FDB-9E3B-40A4-8A1A-973563A34992}"/>
              </a:ext>
            </a:extLst>
          </p:cNvPr>
          <p:cNvSpPr>
            <a:spLocks noGrp="1"/>
          </p:cNvSpPr>
          <p:nvPr>
            <p:ph sz="half" idx="2"/>
          </p:nvPr>
        </p:nvSpPr>
        <p:spPr>
          <a:xfrm>
            <a:off x="4648200" y="1285982"/>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E9D024-01B1-4367-8EA6-D030F172EBB6}"/>
              </a:ext>
            </a:extLst>
          </p:cNvPr>
          <p:cNvSpPr>
            <a:spLocks noGrp="1"/>
          </p:cNvSpPr>
          <p:nvPr>
            <p:ph type="dt" sz="half" idx="10"/>
          </p:nvPr>
        </p:nvSpPr>
        <p:spPr/>
        <p:txBody>
          <a:bodyPr/>
          <a:lstStyle/>
          <a:p>
            <a:fld id="{9B6EC374-D5CB-47FF-97A1-B52F5CD98E54}" type="datetimeFigureOut">
              <a:rPr lang="en-US" smtClean="0"/>
              <a:t>5/12/2019</a:t>
            </a:fld>
            <a:endParaRPr lang="en-US"/>
          </a:p>
        </p:txBody>
      </p:sp>
      <p:sp>
        <p:nvSpPr>
          <p:cNvPr id="6" name="Footer Placeholder 5">
            <a:extLst>
              <a:ext uri="{FF2B5EF4-FFF2-40B4-BE49-F238E27FC236}">
                <a16:creationId xmlns:a16="http://schemas.microsoft.com/office/drawing/2014/main" id="{213C9173-0E73-4534-B331-CFAF3C949C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BDFEEC-D338-42EA-9B5D-652FC386F565}"/>
              </a:ext>
            </a:extLst>
          </p:cNvPr>
          <p:cNvSpPr>
            <a:spLocks noGrp="1"/>
          </p:cNvSpPr>
          <p:nvPr>
            <p:ph type="sldNum" sz="quarter" idx="12"/>
          </p:nvPr>
        </p:nvSpPr>
        <p:spPr/>
        <p:txBody>
          <a:bodyPr/>
          <a:lstStyle/>
          <a:p>
            <a:fld id="{C0370A67-8C44-4827-B919-DBE64B16BC15}" type="slidenum">
              <a:rPr lang="en-US" smtClean="0"/>
              <a:t>‹#›</a:t>
            </a:fld>
            <a:endParaRPr lang="en-US"/>
          </a:p>
        </p:txBody>
      </p:sp>
    </p:spTree>
    <p:extLst>
      <p:ext uri="{BB962C8B-B14F-4D97-AF65-F5344CB8AC3E}">
        <p14:creationId xmlns:p14="http://schemas.microsoft.com/office/powerpoint/2010/main" val="2138943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C9905-A4B9-496B-949F-C08DA20876B6}"/>
              </a:ext>
            </a:extLst>
          </p:cNvPr>
          <p:cNvSpPr>
            <a:spLocks noGrp="1"/>
          </p:cNvSpPr>
          <p:nvPr>
            <p:ph type="title"/>
          </p:nvPr>
        </p:nvSpPr>
        <p:spPr>
          <a:xfrm>
            <a:off x="630238" y="365126"/>
            <a:ext cx="7886700" cy="823912"/>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A80703-6D78-44AC-B27B-40A7493ED002}"/>
              </a:ext>
            </a:extLst>
          </p:cNvPr>
          <p:cNvSpPr>
            <a:spLocks noGrp="1"/>
          </p:cNvSpPr>
          <p:nvPr>
            <p:ph type="body" idx="1"/>
          </p:nvPr>
        </p:nvSpPr>
        <p:spPr>
          <a:xfrm>
            <a:off x="630238" y="127643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95A759-6824-48F9-81A2-39000C9F54C0}"/>
              </a:ext>
            </a:extLst>
          </p:cNvPr>
          <p:cNvSpPr>
            <a:spLocks noGrp="1"/>
          </p:cNvSpPr>
          <p:nvPr>
            <p:ph sz="half" idx="2"/>
          </p:nvPr>
        </p:nvSpPr>
        <p:spPr>
          <a:xfrm>
            <a:off x="630238" y="210034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235DC2-6497-41A2-A26A-5867A2AB075B}"/>
              </a:ext>
            </a:extLst>
          </p:cNvPr>
          <p:cNvSpPr>
            <a:spLocks noGrp="1"/>
          </p:cNvSpPr>
          <p:nvPr>
            <p:ph type="body" sz="quarter" idx="3"/>
          </p:nvPr>
        </p:nvSpPr>
        <p:spPr>
          <a:xfrm>
            <a:off x="4629150" y="127643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70FD288-FC18-4200-A947-1F9F31DD14EC}"/>
              </a:ext>
            </a:extLst>
          </p:cNvPr>
          <p:cNvSpPr>
            <a:spLocks noGrp="1"/>
          </p:cNvSpPr>
          <p:nvPr>
            <p:ph sz="quarter" idx="4"/>
          </p:nvPr>
        </p:nvSpPr>
        <p:spPr>
          <a:xfrm>
            <a:off x="4629150" y="210034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A65826E-0419-43F7-A33B-B47982D5E0CF}"/>
              </a:ext>
            </a:extLst>
          </p:cNvPr>
          <p:cNvSpPr>
            <a:spLocks noGrp="1"/>
          </p:cNvSpPr>
          <p:nvPr>
            <p:ph type="dt" sz="half" idx="10"/>
          </p:nvPr>
        </p:nvSpPr>
        <p:spPr/>
        <p:txBody>
          <a:bodyPr/>
          <a:lstStyle/>
          <a:p>
            <a:fld id="{9B6EC374-D5CB-47FF-97A1-B52F5CD98E54}" type="datetimeFigureOut">
              <a:rPr lang="en-US" smtClean="0"/>
              <a:t>5/12/2019</a:t>
            </a:fld>
            <a:endParaRPr lang="en-US"/>
          </a:p>
        </p:txBody>
      </p:sp>
      <p:sp>
        <p:nvSpPr>
          <p:cNvPr id="8" name="Footer Placeholder 7">
            <a:extLst>
              <a:ext uri="{FF2B5EF4-FFF2-40B4-BE49-F238E27FC236}">
                <a16:creationId xmlns:a16="http://schemas.microsoft.com/office/drawing/2014/main" id="{AD5C34D6-0CA4-41CB-B605-B1DC974652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BA29737-8C20-445B-A079-4CB2DF6D1BCC}"/>
              </a:ext>
            </a:extLst>
          </p:cNvPr>
          <p:cNvSpPr>
            <a:spLocks noGrp="1"/>
          </p:cNvSpPr>
          <p:nvPr>
            <p:ph type="sldNum" sz="quarter" idx="12"/>
          </p:nvPr>
        </p:nvSpPr>
        <p:spPr/>
        <p:txBody>
          <a:bodyPr/>
          <a:lstStyle/>
          <a:p>
            <a:fld id="{C0370A67-8C44-4827-B919-DBE64B16BC15}" type="slidenum">
              <a:rPr lang="en-US" smtClean="0"/>
              <a:t>‹#›</a:t>
            </a:fld>
            <a:endParaRPr lang="en-US"/>
          </a:p>
        </p:txBody>
      </p:sp>
    </p:spTree>
    <p:extLst>
      <p:ext uri="{BB962C8B-B14F-4D97-AF65-F5344CB8AC3E}">
        <p14:creationId xmlns:p14="http://schemas.microsoft.com/office/powerpoint/2010/main" val="3868992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10B23-6CB1-41BE-A0BB-2C535C2C28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CF1502-52BD-4DDA-8E57-DAC6265AC74F}"/>
              </a:ext>
            </a:extLst>
          </p:cNvPr>
          <p:cNvSpPr>
            <a:spLocks noGrp="1"/>
          </p:cNvSpPr>
          <p:nvPr>
            <p:ph type="dt" sz="half" idx="10"/>
          </p:nvPr>
        </p:nvSpPr>
        <p:spPr>
          <a:xfrm>
            <a:off x="6729647" y="6356350"/>
            <a:ext cx="900347" cy="365125"/>
          </a:xfrm>
        </p:spPr>
        <p:txBody>
          <a:bodyPr/>
          <a:lstStyle/>
          <a:p>
            <a:fld id="{9B6EC374-D5CB-47FF-97A1-B52F5CD98E54}" type="datetimeFigureOut">
              <a:rPr lang="en-US" smtClean="0"/>
              <a:t>5/12/2019</a:t>
            </a:fld>
            <a:endParaRPr lang="en-US"/>
          </a:p>
        </p:txBody>
      </p:sp>
      <p:sp>
        <p:nvSpPr>
          <p:cNvPr id="4" name="Footer Placeholder 3">
            <a:extLst>
              <a:ext uri="{FF2B5EF4-FFF2-40B4-BE49-F238E27FC236}">
                <a16:creationId xmlns:a16="http://schemas.microsoft.com/office/drawing/2014/main" id="{0665CFF5-A446-4B24-9FC9-18D0A1C0E2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2DE711-F1AD-4C16-BF21-851B022D124F}"/>
              </a:ext>
            </a:extLst>
          </p:cNvPr>
          <p:cNvSpPr>
            <a:spLocks noGrp="1"/>
          </p:cNvSpPr>
          <p:nvPr>
            <p:ph type="sldNum" sz="quarter" idx="12"/>
          </p:nvPr>
        </p:nvSpPr>
        <p:spPr>
          <a:xfrm>
            <a:off x="7869836" y="6356350"/>
            <a:ext cx="645514" cy="365125"/>
          </a:xfrm>
        </p:spPr>
        <p:txBody>
          <a:bodyPr/>
          <a:lstStyle/>
          <a:p>
            <a:fld id="{C0370A67-8C44-4827-B919-DBE64B16BC15}" type="slidenum">
              <a:rPr lang="en-US" smtClean="0"/>
              <a:t>‹#›</a:t>
            </a:fld>
            <a:endParaRPr lang="en-US"/>
          </a:p>
        </p:txBody>
      </p:sp>
    </p:spTree>
    <p:extLst>
      <p:ext uri="{BB962C8B-B14F-4D97-AF65-F5344CB8AC3E}">
        <p14:creationId xmlns:p14="http://schemas.microsoft.com/office/powerpoint/2010/main" val="3267329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A86C1E0-A7AD-4FA4-A769-06E6F14EAF35}"/>
              </a:ext>
            </a:extLst>
          </p:cNvPr>
          <p:cNvSpPr>
            <a:spLocks noGrp="1"/>
          </p:cNvSpPr>
          <p:nvPr>
            <p:ph type="dt" sz="half" idx="10"/>
          </p:nvPr>
        </p:nvSpPr>
        <p:spPr>
          <a:xfrm>
            <a:off x="6362387" y="6356350"/>
            <a:ext cx="1080229" cy="365125"/>
          </a:xfrm>
        </p:spPr>
        <p:txBody>
          <a:bodyPr/>
          <a:lstStyle/>
          <a:p>
            <a:fld id="{9B6EC374-D5CB-47FF-97A1-B52F5CD98E54}" type="datetimeFigureOut">
              <a:rPr lang="en-US" smtClean="0"/>
              <a:t>5/12/2019</a:t>
            </a:fld>
            <a:endParaRPr lang="en-US"/>
          </a:p>
        </p:txBody>
      </p:sp>
      <p:sp>
        <p:nvSpPr>
          <p:cNvPr id="6" name="Footer Placeholder 5">
            <a:extLst>
              <a:ext uri="{FF2B5EF4-FFF2-40B4-BE49-F238E27FC236}">
                <a16:creationId xmlns:a16="http://schemas.microsoft.com/office/drawing/2014/main" id="{B0149904-470F-493A-9530-3689360F0E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E722A-835A-44EA-818F-87B0F9E63101}"/>
              </a:ext>
            </a:extLst>
          </p:cNvPr>
          <p:cNvSpPr>
            <a:spLocks noGrp="1"/>
          </p:cNvSpPr>
          <p:nvPr>
            <p:ph type="sldNum" sz="quarter" idx="12"/>
          </p:nvPr>
        </p:nvSpPr>
        <p:spPr>
          <a:xfrm>
            <a:off x="7659974" y="6356350"/>
            <a:ext cx="855376" cy="365125"/>
          </a:xfrm>
        </p:spPr>
        <p:txBody>
          <a:bodyPr/>
          <a:lstStyle/>
          <a:p>
            <a:fld id="{C0370A67-8C44-4827-B919-DBE64B16BC15}" type="slidenum">
              <a:rPr lang="en-US" smtClean="0"/>
              <a:t>‹#›</a:t>
            </a:fld>
            <a:endParaRPr lang="en-US"/>
          </a:p>
        </p:txBody>
      </p:sp>
    </p:spTree>
    <p:extLst>
      <p:ext uri="{BB962C8B-B14F-4D97-AF65-F5344CB8AC3E}">
        <p14:creationId xmlns:p14="http://schemas.microsoft.com/office/powerpoint/2010/main" val="219183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a:xfrm>
            <a:off x="6377377" y="6356350"/>
            <a:ext cx="1170170" cy="365125"/>
          </a:xfrm>
        </p:spPr>
        <p:txBody>
          <a:bodyPr/>
          <a:lstStyle/>
          <a:p>
            <a:fld id="{6F73FE2C-BAD0-4DB0-BF63-1562B58741B7}" type="datetimeFigureOut">
              <a:rPr lang="en-US" smtClean="0"/>
              <a:t>5/12/2019</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a:xfrm>
            <a:off x="7809874" y="6356350"/>
            <a:ext cx="705475" cy="365125"/>
          </a:xfrm>
        </p:spPr>
        <p:txBody>
          <a:bodyPr/>
          <a:lstStyle/>
          <a:p>
            <a:fld id="{8DD6CB47-F2EB-4E79-98E3-1AF3B81F1686}" type="slidenum">
              <a:rPr lang="en-US" smtClean="0"/>
              <a:t>‹#›</a:t>
            </a:fld>
            <a:endParaRPr lang="en-US"/>
          </a:p>
        </p:txBody>
      </p:sp>
      <p:pic>
        <p:nvPicPr>
          <p:cNvPr id="10" name="Picture 9">
            <a:extLst>
              <a:ext uri="{FF2B5EF4-FFF2-40B4-BE49-F238E27FC236}">
                <a16:creationId xmlns:a16="http://schemas.microsoft.com/office/drawing/2014/main" id="{132706FC-1026-4B59-A1B0-25602430697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454" y="6356350"/>
            <a:ext cx="2664169" cy="505528"/>
          </a:xfrm>
          <a:prstGeom prst="rect">
            <a:avLst/>
          </a:prstGeom>
        </p:spPr>
      </p:pic>
      <p:sp>
        <p:nvSpPr>
          <p:cNvPr id="11" name="Title 1">
            <a:extLst>
              <a:ext uri="{FF2B5EF4-FFF2-40B4-BE49-F238E27FC236}">
                <a16:creationId xmlns:a16="http://schemas.microsoft.com/office/drawing/2014/main" id="{1953ABC7-F938-4093-9D08-3E951429251B}"/>
              </a:ext>
            </a:extLst>
          </p:cNvPr>
          <p:cNvSpPr>
            <a:spLocks noGrp="1"/>
          </p:cNvSpPr>
          <p:nvPr>
            <p:ph type="title"/>
          </p:nvPr>
        </p:nvSpPr>
        <p:spPr>
          <a:xfrm>
            <a:off x="822960" y="286605"/>
            <a:ext cx="7543800" cy="852648"/>
          </a:xfrm>
        </p:spPr>
        <p:txBody>
          <a:bodyPr/>
          <a:lstStyle/>
          <a:p>
            <a:r>
              <a:rPr lang="en-US"/>
              <a:t>Click to edit Master title style</a:t>
            </a:r>
            <a:endParaRPr lang="en-US" dirty="0"/>
          </a:p>
        </p:txBody>
      </p:sp>
    </p:spTree>
    <p:extLst>
      <p:ext uri="{BB962C8B-B14F-4D97-AF65-F5344CB8AC3E}">
        <p14:creationId xmlns:p14="http://schemas.microsoft.com/office/powerpoint/2010/main" val="2791345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45D66B-64B9-43E8-BED1-FBA9D68BF079}"/>
              </a:ext>
            </a:extLst>
          </p:cNvPr>
          <p:cNvSpPr>
            <a:spLocks noGrp="1"/>
          </p:cNvSpPr>
          <p:nvPr>
            <p:ph type="title"/>
          </p:nvPr>
        </p:nvSpPr>
        <p:spPr>
          <a:xfrm>
            <a:off x="628650" y="365126"/>
            <a:ext cx="7886700" cy="80410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8F24496-CB95-4EB6-942D-86C1B8132B73}"/>
              </a:ext>
            </a:extLst>
          </p:cNvPr>
          <p:cNvSpPr>
            <a:spLocks noGrp="1"/>
          </p:cNvSpPr>
          <p:nvPr>
            <p:ph type="body" idx="1"/>
          </p:nvPr>
        </p:nvSpPr>
        <p:spPr>
          <a:xfrm>
            <a:off x="628650" y="1319134"/>
            <a:ext cx="7886700" cy="485782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951B060-D02B-46D9-BA4E-19D54130A35C}"/>
              </a:ext>
            </a:extLst>
          </p:cNvPr>
          <p:cNvSpPr>
            <a:spLocks noGrp="1"/>
          </p:cNvSpPr>
          <p:nvPr>
            <p:ph type="dt" sz="half" idx="2"/>
          </p:nvPr>
        </p:nvSpPr>
        <p:spPr>
          <a:xfrm>
            <a:off x="6759627" y="6356350"/>
            <a:ext cx="87036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EC374-D5CB-47FF-97A1-B52F5CD98E54}" type="datetimeFigureOut">
              <a:rPr lang="en-US" smtClean="0"/>
              <a:t>5/12/2019</a:t>
            </a:fld>
            <a:endParaRPr lang="en-US"/>
          </a:p>
        </p:txBody>
      </p:sp>
      <p:sp>
        <p:nvSpPr>
          <p:cNvPr id="5" name="Footer Placeholder 4">
            <a:extLst>
              <a:ext uri="{FF2B5EF4-FFF2-40B4-BE49-F238E27FC236}">
                <a16:creationId xmlns:a16="http://schemas.microsoft.com/office/drawing/2014/main" id="{E3AB35A0-1E86-4754-903B-BC4DED8F93B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C2A6A3-979F-461B-BC9B-99295CB3C8E7}"/>
              </a:ext>
            </a:extLst>
          </p:cNvPr>
          <p:cNvSpPr>
            <a:spLocks noGrp="1"/>
          </p:cNvSpPr>
          <p:nvPr>
            <p:ph type="sldNum" sz="quarter" idx="4"/>
          </p:nvPr>
        </p:nvSpPr>
        <p:spPr>
          <a:xfrm>
            <a:off x="7944786" y="6356350"/>
            <a:ext cx="57056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370A67-8C44-4827-B919-DBE64B16BC15}" type="slidenum">
              <a:rPr lang="en-US" smtClean="0"/>
              <a:t>‹#›</a:t>
            </a:fld>
            <a:endParaRPr lang="en-US"/>
          </a:p>
        </p:txBody>
      </p:sp>
      <p:pic>
        <p:nvPicPr>
          <p:cNvPr id="8" name="Picture 7">
            <a:extLst>
              <a:ext uri="{FF2B5EF4-FFF2-40B4-BE49-F238E27FC236}">
                <a16:creationId xmlns:a16="http://schemas.microsoft.com/office/drawing/2014/main" id="{0CD498F3-8E81-4BAB-A27F-6568029C6B75}"/>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81922" y="6356350"/>
            <a:ext cx="2664169" cy="505528"/>
          </a:xfrm>
          <a:prstGeom prst="rect">
            <a:avLst/>
          </a:prstGeom>
        </p:spPr>
      </p:pic>
    </p:spTree>
    <p:extLst>
      <p:ext uri="{BB962C8B-B14F-4D97-AF65-F5344CB8AC3E}">
        <p14:creationId xmlns:p14="http://schemas.microsoft.com/office/powerpoint/2010/main" val="157611120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8" r:id="rId3"/>
    <p:sldLayoutId id="2147483689" r:id="rId4"/>
    <p:sldLayoutId id="2147483690" r:id="rId5"/>
    <p:sldLayoutId id="2147483692" r:id="rId6"/>
    <p:sldLayoutId id="2147483679" r:id="rId7"/>
  </p:sldLayoutIdLst>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Layout" Target="../diagrams/layout4.xml"/><Relationship Id="rId7" Type="http://schemas.openxmlformats.org/officeDocument/2006/relationships/image" Target="../media/image15.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2" Type="http://schemas.openxmlformats.org/officeDocument/2006/relationships/hyperlink" Target="http://www.2020census.gov/job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2020census.gov/jobs"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lwv.org/league-management/talking-points-templates/talking-points-citizenship-question-2020-census" TargetMode="External"/><Relationship Id="rId2" Type="http://schemas.openxmlformats.org/officeDocument/2006/relationships/hyperlink" Target="https://www.lwv.org/league-management/voting-rights-tools/census-action-kit" TargetMode="External"/><Relationship Id="rId1" Type="http://schemas.openxmlformats.org/officeDocument/2006/relationships/slideLayout" Target="../slideLayouts/slideLayout2.xml"/><Relationship Id="rId5" Type="http://schemas.openxmlformats.org/officeDocument/2006/relationships/hyperlink" Target="https://census.ca.gov/" TargetMode="External"/><Relationship Id="rId4" Type="http://schemas.openxmlformats.org/officeDocument/2006/relationships/hyperlink" Target="https://www.census.gov/"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mailto:jennifer.avina@bethepolitics.com" TargetMode="External"/><Relationship Id="rId2" Type="http://schemas.openxmlformats.org/officeDocument/2006/relationships/hyperlink" Target="mailto:Julie.cates@gmail.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dirty="0"/>
              <a:t>Everyone Counts!</a:t>
            </a:r>
            <a:br>
              <a:rPr lang="en-US" dirty="0"/>
            </a:br>
            <a:r>
              <a:rPr lang="en-US" sz="4400" i="1" dirty="0"/>
              <a:t>How Leagues can support the Census 2020</a:t>
            </a:r>
          </a:p>
        </p:txBody>
      </p:sp>
      <p:sp>
        <p:nvSpPr>
          <p:cNvPr id="4" name="TextBox 3">
            <a:extLst>
              <a:ext uri="{FF2B5EF4-FFF2-40B4-BE49-F238E27FC236}">
                <a16:creationId xmlns:a16="http://schemas.microsoft.com/office/drawing/2014/main" id="{E1014F9F-764D-4403-A02D-6AC9EA4F116D}"/>
              </a:ext>
            </a:extLst>
          </p:cNvPr>
          <p:cNvSpPr txBox="1"/>
          <p:nvPr/>
        </p:nvSpPr>
        <p:spPr>
          <a:xfrm>
            <a:off x="1378727" y="4542020"/>
            <a:ext cx="6432274" cy="1323439"/>
          </a:xfrm>
          <a:prstGeom prst="rect">
            <a:avLst/>
          </a:prstGeom>
          <a:noFill/>
        </p:spPr>
        <p:txBody>
          <a:bodyPr wrap="none" rtlCol="0">
            <a:spAutoFit/>
          </a:bodyPr>
          <a:lstStyle/>
          <a:p>
            <a:pPr algn="ctr"/>
            <a:r>
              <a:rPr lang="en-US" sz="2000" b="1" dirty="0"/>
              <a:t>Census 2020 Caucus</a:t>
            </a:r>
          </a:p>
          <a:p>
            <a:pPr algn="ctr"/>
            <a:r>
              <a:rPr lang="en-US" sz="2000" b="1" dirty="0"/>
              <a:t>LWVC Convention  May 31st, 2019</a:t>
            </a:r>
          </a:p>
          <a:p>
            <a:pPr algn="ctr"/>
            <a:r>
              <a:rPr lang="en-US" sz="2000" b="1" dirty="0"/>
              <a:t>Julie Cates, LWV Santa Clara County Census Representative</a:t>
            </a:r>
          </a:p>
          <a:p>
            <a:pPr algn="ctr"/>
            <a:r>
              <a:rPr lang="en-US" sz="2000" b="1" dirty="0"/>
              <a:t>Jenny </a:t>
            </a:r>
            <a:r>
              <a:rPr lang="en-US" sz="2000" b="1" dirty="0" err="1"/>
              <a:t>Avina</a:t>
            </a:r>
            <a:r>
              <a:rPr lang="en-US" sz="2000" b="1" dirty="0"/>
              <a:t>, LWV San Diego </a:t>
            </a:r>
          </a:p>
        </p:txBody>
      </p:sp>
    </p:spTree>
    <p:extLst>
      <p:ext uri="{BB962C8B-B14F-4D97-AF65-F5344CB8AC3E}">
        <p14:creationId xmlns:p14="http://schemas.microsoft.com/office/powerpoint/2010/main" val="3595065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2ACC3B-A0AB-47B1-9823-D6C89064C2CF}"/>
              </a:ext>
            </a:extLst>
          </p:cNvPr>
          <p:cNvPicPr>
            <a:picLocks noChangeAspect="1"/>
          </p:cNvPicPr>
          <p:nvPr/>
        </p:nvPicPr>
        <p:blipFill>
          <a:blip r:embed="rId2"/>
          <a:stretch>
            <a:fillRect/>
          </a:stretch>
        </p:blipFill>
        <p:spPr>
          <a:xfrm>
            <a:off x="613416" y="114301"/>
            <a:ext cx="8238130" cy="6137910"/>
          </a:xfrm>
          <a:prstGeom prst="rect">
            <a:avLst/>
          </a:prstGeom>
        </p:spPr>
      </p:pic>
    </p:spTree>
    <p:extLst>
      <p:ext uri="{BB962C8B-B14F-4D97-AF65-F5344CB8AC3E}">
        <p14:creationId xmlns:p14="http://schemas.microsoft.com/office/powerpoint/2010/main" val="3891810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Citizenship Question</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a:xfrm>
            <a:off x="320040" y="1319134"/>
            <a:ext cx="8583930" cy="4857829"/>
          </a:xfrm>
        </p:spPr>
        <p:txBody>
          <a:bodyPr>
            <a:normAutofit fontScale="62500" lnSpcReduction="20000"/>
          </a:bodyPr>
          <a:lstStyle/>
          <a:p>
            <a:pPr>
              <a:lnSpc>
                <a:spcPct val="120000"/>
              </a:lnSpc>
              <a:spcAft>
                <a:spcPts val="600"/>
              </a:spcAft>
            </a:pPr>
            <a:r>
              <a:rPr lang="en-US" dirty="0"/>
              <a:t>State of CA v. Ross </a:t>
            </a:r>
            <a:r>
              <a:rPr lang="en-US" u="sng" dirty="0"/>
              <a:t>was combined with </a:t>
            </a:r>
            <a:r>
              <a:rPr lang="en-US" dirty="0"/>
              <a:t>City of San Jose and Black Alliance for Just Immigration v. Ross (U.S. District Court for the Northern District of California)</a:t>
            </a:r>
          </a:p>
          <a:p>
            <a:pPr lvl="1">
              <a:lnSpc>
                <a:spcPct val="120000"/>
              </a:lnSpc>
            </a:pPr>
            <a:r>
              <a:rPr lang="en-US" dirty="0"/>
              <a:t>Trial: January 2019</a:t>
            </a:r>
          </a:p>
          <a:p>
            <a:pPr lvl="1">
              <a:lnSpc>
                <a:spcPct val="120000"/>
              </a:lnSpc>
            </a:pPr>
            <a:r>
              <a:rPr lang="en-US" dirty="0"/>
              <a:t>Status: Judge Richard </a:t>
            </a:r>
            <a:r>
              <a:rPr lang="en-US" dirty="0" err="1"/>
              <a:t>Seeborg</a:t>
            </a:r>
            <a:r>
              <a:rPr lang="en-US" dirty="0"/>
              <a:t> blocked the citizenship question</a:t>
            </a:r>
          </a:p>
          <a:p>
            <a:pPr>
              <a:lnSpc>
                <a:spcPct val="120000"/>
              </a:lnSpc>
            </a:pPr>
            <a:r>
              <a:rPr lang="en-US" dirty="0"/>
              <a:t>New York v. U.S. Department of Commerce</a:t>
            </a:r>
          </a:p>
          <a:p>
            <a:pPr lvl="1">
              <a:lnSpc>
                <a:spcPct val="120000"/>
              </a:lnSpc>
            </a:pPr>
            <a:r>
              <a:rPr lang="en-US" dirty="0"/>
              <a:t>Trial: November 2018</a:t>
            </a:r>
          </a:p>
          <a:p>
            <a:pPr lvl="1">
              <a:lnSpc>
                <a:spcPct val="120000"/>
              </a:lnSpc>
            </a:pPr>
            <a:r>
              <a:rPr lang="en-US" dirty="0"/>
              <a:t>Status: Judge Jesse M. Furman blocked the citizenship question</a:t>
            </a:r>
          </a:p>
          <a:p>
            <a:pPr lvl="1">
              <a:lnSpc>
                <a:spcPct val="120000"/>
              </a:lnSpc>
            </a:pPr>
            <a:r>
              <a:rPr lang="en-US" dirty="0"/>
              <a:t>US Supreme Court bypassed the appeals court and heard oral arguments on April 23</a:t>
            </a:r>
          </a:p>
          <a:p>
            <a:pPr lvl="1">
              <a:lnSpc>
                <a:spcPct val="120000"/>
              </a:lnSpc>
            </a:pPr>
            <a:r>
              <a:rPr lang="en-US" dirty="0"/>
              <a:t>Santa Clara County, et al. filed an amicus brief on April 1, 2019 in opposition of the citizenship question</a:t>
            </a:r>
          </a:p>
          <a:p>
            <a:pPr>
              <a:lnSpc>
                <a:spcPct val="120000"/>
              </a:lnSpc>
            </a:pPr>
            <a:r>
              <a:rPr lang="en-US" dirty="0"/>
              <a:t>Kravitz v. U.S. Department of Commerce (U.S. District Court for the District of Maryland)</a:t>
            </a:r>
          </a:p>
          <a:p>
            <a:pPr lvl="1">
              <a:lnSpc>
                <a:spcPct val="120000"/>
              </a:lnSpc>
            </a:pPr>
            <a:r>
              <a:rPr lang="en-US" dirty="0"/>
              <a:t>Trial: January 2019</a:t>
            </a:r>
          </a:p>
          <a:p>
            <a:pPr lvl="1">
              <a:lnSpc>
                <a:spcPct val="120000"/>
              </a:lnSpc>
            </a:pPr>
            <a:r>
              <a:rPr lang="en-US" dirty="0"/>
              <a:t>Status: pending decision</a:t>
            </a:r>
            <a:endParaRPr lang="en-US" sz="2400" dirty="0"/>
          </a:p>
        </p:txBody>
      </p:sp>
    </p:spTree>
    <p:extLst>
      <p:ext uri="{BB962C8B-B14F-4D97-AF65-F5344CB8AC3E}">
        <p14:creationId xmlns:p14="http://schemas.microsoft.com/office/powerpoint/2010/main" val="2835138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11C73-D254-4128-9057-0D3F37B445E8}"/>
              </a:ext>
            </a:extLst>
          </p:cNvPr>
          <p:cNvSpPr>
            <a:spLocks noGrp="1"/>
          </p:cNvSpPr>
          <p:nvPr>
            <p:ph type="title"/>
          </p:nvPr>
        </p:nvSpPr>
        <p:spPr/>
        <p:txBody>
          <a:bodyPr/>
          <a:lstStyle/>
          <a:p>
            <a:r>
              <a:rPr lang="en-US" dirty="0"/>
              <a:t>Federal Timeline   </a:t>
            </a:r>
            <a:r>
              <a:rPr lang="en-US" sz="2000" dirty="0"/>
              <a:t>Census.gov</a:t>
            </a:r>
            <a:endParaRPr lang="en-US" dirty="0"/>
          </a:p>
        </p:txBody>
      </p:sp>
      <p:pic>
        <p:nvPicPr>
          <p:cNvPr id="5" name="Content Placeholder 10">
            <a:extLst>
              <a:ext uri="{FF2B5EF4-FFF2-40B4-BE49-F238E27FC236}">
                <a16:creationId xmlns:a16="http://schemas.microsoft.com/office/drawing/2014/main" id="{DD8879B5-853D-4909-B023-C9E68B49BAE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5124" y="1043504"/>
            <a:ext cx="7164486" cy="5187088"/>
          </a:xfrm>
        </p:spPr>
      </p:pic>
    </p:spTree>
    <p:extLst>
      <p:ext uri="{BB962C8B-B14F-4D97-AF65-F5344CB8AC3E}">
        <p14:creationId xmlns:p14="http://schemas.microsoft.com/office/powerpoint/2010/main" val="30881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11C73-D254-4128-9057-0D3F37B445E8}"/>
              </a:ext>
            </a:extLst>
          </p:cNvPr>
          <p:cNvSpPr>
            <a:spLocks noGrp="1"/>
          </p:cNvSpPr>
          <p:nvPr>
            <p:ph type="title"/>
          </p:nvPr>
        </p:nvSpPr>
        <p:spPr/>
        <p:txBody>
          <a:bodyPr/>
          <a:lstStyle/>
          <a:p>
            <a:r>
              <a:rPr lang="en-US" dirty="0"/>
              <a:t>Census 2020 Roles</a:t>
            </a:r>
          </a:p>
        </p:txBody>
      </p:sp>
      <p:graphicFrame>
        <p:nvGraphicFramePr>
          <p:cNvPr id="6" name="Content Placeholder 5">
            <a:extLst>
              <a:ext uri="{FF2B5EF4-FFF2-40B4-BE49-F238E27FC236}">
                <a16:creationId xmlns:a16="http://schemas.microsoft.com/office/drawing/2014/main" id="{64970097-BE34-4F76-8586-9AD5F62EA2D4}"/>
              </a:ext>
            </a:extLst>
          </p:cNvPr>
          <p:cNvGraphicFramePr>
            <a:graphicFrameLocks noGrp="1"/>
          </p:cNvGraphicFramePr>
          <p:nvPr>
            <p:ph idx="1"/>
            <p:extLst>
              <p:ext uri="{D42A27DB-BD31-4B8C-83A1-F6EECF244321}">
                <p14:modId xmlns:p14="http://schemas.microsoft.com/office/powerpoint/2010/main" val="1020841664"/>
              </p:ext>
            </p:extLst>
          </p:nvPr>
        </p:nvGraphicFramePr>
        <p:xfrm>
          <a:off x="530139" y="1369821"/>
          <a:ext cx="8083721" cy="41183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a:extLst>
              <a:ext uri="{FF2B5EF4-FFF2-40B4-BE49-F238E27FC236}">
                <a16:creationId xmlns:a16="http://schemas.microsoft.com/office/drawing/2014/main" id="{509DAA88-4D35-44F8-8713-C3BCE52F7D4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4373" y="4229184"/>
            <a:ext cx="782639" cy="900114"/>
          </a:xfrm>
          <a:prstGeom prst="rect">
            <a:avLst/>
          </a:prstGeom>
        </p:spPr>
      </p:pic>
      <p:pic>
        <p:nvPicPr>
          <p:cNvPr id="8" name="Picture 7">
            <a:extLst>
              <a:ext uri="{FF2B5EF4-FFF2-40B4-BE49-F238E27FC236}">
                <a16:creationId xmlns:a16="http://schemas.microsoft.com/office/drawing/2014/main" id="{419C1874-9E0B-466C-BE39-788057A1F5B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14488" y="4229184"/>
            <a:ext cx="707118" cy="813257"/>
          </a:xfrm>
          <a:prstGeom prst="rect">
            <a:avLst/>
          </a:prstGeom>
        </p:spPr>
      </p:pic>
    </p:spTree>
    <p:extLst>
      <p:ext uri="{BB962C8B-B14F-4D97-AF65-F5344CB8AC3E}">
        <p14:creationId xmlns:p14="http://schemas.microsoft.com/office/powerpoint/2010/main" val="2503274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How Leagues Can Help</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a:xfrm>
            <a:off x="320040" y="1319134"/>
            <a:ext cx="8583930" cy="4857829"/>
          </a:xfrm>
        </p:spPr>
        <p:txBody>
          <a:bodyPr>
            <a:normAutofit/>
          </a:bodyPr>
          <a:lstStyle/>
          <a:p>
            <a:r>
              <a:rPr lang="en-US" dirty="0"/>
              <a:t>Fall 2019: Hold census outreach and education events</a:t>
            </a:r>
          </a:p>
          <a:p>
            <a:pPr lvl="1"/>
            <a:r>
              <a:rPr lang="en-US" sz="2000" dirty="0"/>
              <a:t>Partner with organizations to expand reach</a:t>
            </a:r>
          </a:p>
          <a:p>
            <a:r>
              <a:rPr lang="en-US" sz="2400" dirty="0"/>
              <a:t>2H 2019: Help recruit for Census positions</a:t>
            </a:r>
          </a:p>
          <a:p>
            <a:pPr lvl="1"/>
            <a:r>
              <a:rPr lang="en-US" sz="2000" dirty="0">
                <a:hlinkClick r:id="rId2"/>
              </a:rPr>
              <a:t>www.2020census.gov/jobs</a:t>
            </a:r>
            <a:endParaRPr lang="en-US" sz="2000" dirty="0"/>
          </a:p>
          <a:p>
            <a:pPr lvl="1"/>
            <a:r>
              <a:rPr lang="en-US" sz="2000" dirty="0"/>
              <a:t>Enumerators needed June-Sept 2020: Flexible hours, $30/hour</a:t>
            </a:r>
          </a:p>
          <a:p>
            <a:pPr lvl="1"/>
            <a:r>
              <a:rPr lang="en-US" sz="2000" dirty="0"/>
              <a:t>Good candidates at Community colleges, community organizations</a:t>
            </a:r>
          </a:p>
          <a:p>
            <a:r>
              <a:rPr lang="en-US" sz="2400" dirty="0"/>
              <a:t>March-April 2020:  Provide technical assistance to complete census online</a:t>
            </a:r>
          </a:p>
          <a:p>
            <a:pPr lvl="1"/>
            <a:r>
              <a:rPr lang="en-US" sz="2000" dirty="0"/>
              <a:t>Senior centers, libraries, community centers</a:t>
            </a:r>
          </a:p>
          <a:p>
            <a:pPr lvl="1"/>
            <a:r>
              <a:rPr lang="en-US" sz="2000" dirty="0"/>
              <a:t>Hold Train the trainer workshops January – February 2020</a:t>
            </a:r>
          </a:p>
          <a:p>
            <a:r>
              <a:rPr lang="en-US" sz="2400" dirty="0"/>
              <a:t>Ongoing:  Share census information via social media</a:t>
            </a:r>
          </a:p>
          <a:p>
            <a:pPr lvl="1"/>
            <a:r>
              <a:rPr lang="en-US" sz="2000" dirty="0"/>
              <a:t>Facebook, Twitter</a:t>
            </a:r>
          </a:p>
          <a:p>
            <a:endParaRPr lang="en-US" sz="2400" dirty="0"/>
          </a:p>
        </p:txBody>
      </p:sp>
    </p:spTree>
    <p:extLst>
      <p:ext uri="{BB962C8B-B14F-4D97-AF65-F5344CB8AC3E}">
        <p14:creationId xmlns:p14="http://schemas.microsoft.com/office/powerpoint/2010/main" val="767723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How Leagues Can Help</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a:xfrm>
            <a:off x="320040" y="1319134"/>
            <a:ext cx="8583930" cy="4857829"/>
          </a:xfrm>
        </p:spPr>
        <p:txBody>
          <a:bodyPr>
            <a:normAutofit/>
          </a:bodyPr>
          <a:lstStyle/>
          <a:p>
            <a:r>
              <a:rPr lang="en-US" dirty="0"/>
              <a:t>Fall 2019: Hold census outreach and education events</a:t>
            </a:r>
          </a:p>
          <a:p>
            <a:pPr lvl="1"/>
            <a:r>
              <a:rPr lang="en-US" sz="2000" dirty="0"/>
              <a:t>Partner with organizations to expand reach</a:t>
            </a:r>
          </a:p>
          <a:p>
            <a:r>
              <a:rPr lang="en-US" sz="2400" dirty="0"/>
              <a:t>2H 2019: Help recruit for Census positions</a:t>
            </a:r>
          </a:p>
          <a:p>
            <a:pPr lvl="1"/>
            <a:r>
              <a:rPr lang="en-US" sz="2000" dirty="0">
                <a:hlinkClick r:id="rId2"/>
              </a:rPr>
              <a:t>www.2020census.gov/jobs</a:t>
            </a:r>
            <a:endParaRPr lang="en-US" sz="2000" dirty="0"/>
          </a:p>
          <a:p>
            <a:pPr lvl="1"/>
            <a:r>
              <a:rPr lang="en-US" sz="2000" dirty="0"/>
              <a:t>Enumerators needed June-Sept 2020: Flexible hours, $30/hour</a:t>
            </a:r>
          </a:p>
          <a:p>
            <a:pPr lvl="1"/>
            <a:r>
              <a:rPr lang="en-US" sz="2000" dirty="0"/>
              <a:t>Good candidates at community colleges, community organizations</a:t>
            </a:r>
          </a:p>
          <a:p>
            <a:r>
              <a:rPr lang="en-US" sz="2400" dirty="0"/>
              <a:t>March-April 2020:  Provide technical assistance to complete census online</a:t>
            </a:r>
          </a:p>
          <a:p>
            <a:pPr lvl="1"/>
            <a:r>
              <a:rPr lang="en-US" sz="2000" dirty="0"/>
              <a:t>Senior centers, libraries, community centers</a:t>
            </a:r>
          </a:p>
          <a:p>
            <a:pPr lvl="1"/>
            <a:r>
              <a:rPr lang="en-US" sz="2000" dirty="0"/>
              <a:t>Hold Train the trainer workshops January – February 2020</a:t>
            </a:r>
          </a:p>
          <a:p>
            <a:r>
              <a:rPr lang="en-US" sz="2400" dirty="0"/>
              <a:t>Ongoing:  Share census information via social media</a:t>
            </a:r>
          </a:p>
          <a:p>
            <a:pPr lvl="1"/>
            <a:r>
              <a:rPr lang="en-US" sz="2000" dirty="0"/>
              <a:t>Facebook, Twitter</a:t>
            </a:r>
          </a:p>
          <a:p>
            <a:endParaRPr lang="en-US" sz="2400" dirty="0"/>
          </a:p>
        </p:txBody>
      </p:sp>
    </p:spTree>
    <p:extLst>
      <p:ext uri="{BB962C8B-B14F-4D97-AF65-F5344CB8AC3E}">
        <p14:creationId xmlns:p14="http://schemas.microsoft.com/office/powerpoint/2010/main" val="3201666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For More Information</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a:xfrm>
            <a:off x="320040" y="1319134"/>
            <a:ext cx="8583930" cy="4857829"/>
          </a:xfrm>
        </p:spPr>
        <p:txBody>
          <a:bodyPr>
            <a:normAutofit/>
          </a:bodyPr>
          <a:lstStyle/>
          <a:p>
            <a:r>
              <a:rPr lang="en-US" dirty="0"/>
              <a:t>LWV US:  Census Action Kit</a:t>
            </a:r>
          </a:p>
          <a:p>
            <a:pPr lvl="1"/>
            <a:r>
              <a:rPr lang="en-US" sz="2000" dirty="0">
                <a:hlinkClick r:id="rId2"/>
              </a:rPr>
              <a:t>https://www.lwv.org/league-management/voting-rights-tools/census-action-kit</a:t>
            </a:r>
            <a:endParaRPr lang="en-US" sz="2000" dirty="0"/>
          </a:p>
          <a:p>
            <a:pPr lvl="1"/>
            <a:r>
              <a:rPr lang="en-US" sz="2000" dirty="0"/>
              <a:t>Citizenship question:  </a:t>
            </a:r>
            <a:r>
              <a:rPr lang="en-US" sz="2000" u="sng" dirty="0">
                <a:hlinkClick r:id="rId3"/>
              </a:rPr>
              <a:t>https://www.lwv.org/league-management/talking-points-templates/talking-points-citizenship-question-2020-census</a:t>
            </a:r>
            <a:endParaRPr lang="en-US" dirty="0"/>
          </a:p>
          <a:p>
            <a:r>
              <a:rPr lang="en-US" dirty="0"/>
              <a:t>US Census Bureau   </a:t>
            </a:r>
            <a:r>
              <a:rPr lang="en-US" sz="2000" dirty="0">
                <a:hlinkClick r:id="rId4"/>
              </a:rPr>
              <a:t>https://www.census.gov/</a:t>
            </a:r>
            <a:endParaRPr lang="en-US" sz="2000" dirty="0"/>
          </a:p>
          <a:p>
            <a:pPr lvl="1"/>
            <a:r>
              <a:rPr lang="en-US" sz="2000" dirty="0"/>
              <a:t>Overview Info, Fact sheets, Job Info, Census data</a:t>
            </a:r>
          </a:p>
          <a:p>
            <a:r>
              <a:rPr lang="en-US" dirty="0"/>
              <a:t>California Census 2020  </a:t>
            </a:r>
            <a:r>
              <a:rPr lang="en-US" sz="2400" dirty="0">
                <a:hlinkClick r:id="rId5"/>
              </a:rPr>
              <a:t>https://census.ca.gov/</a:t>
            </a:r>
            <a:endParaRPr lang="en-US" sz="2400" dirty="0"/>
          </a:p>
          <a:p>
            <a:pPr lvl="1"/>
            <a:r>
              <a:rPr lang="en-US" sz="2000" dirty="0"/>
              <a:t>Overview, Complete Count Committees, Regions, Funding, News</a:t>
            </a:r>
          </a:p>
          <a:p>
            <a:r>
              <a:rPr lang="en-US" dirty="0"/>
              <a:t>Check with your county and city for Census plans</a:t>
            </a:r>
            <a:endParaRPr lang="en-US" sz="2000" dirty="0"/>
          </a:p>
          <a:p>
            <a:endParaRPr lang="en-US" sz="2400" dirty="0"/>
          </a:p>
        </p:txBody>
      </p:sp>
    </p:spTree>
    <p:extLst>
      <p:ext uri="{BB962C8B-B14F-4D97-AF65-F5344CB8AC3E}">
        <p14:creationId xmlns:p14="http://schemas.microsoft.com/office/powerpoint/2010/main" val="1973790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2"/>
            <a:ext cx="6858000" cy="2763837"/>
          </a:xfrm>
        </p:spPr>
        <p:txBody>
          <a:bodyPr>
            <a:normAutofit fontScale="90000"/>
          </a:bodyPr>
          <a:lstStyle/>
          <a:p>
            <a:pPr algn="ctr"/>
            <a:br>
              <a:rPr lang="en-US" dirty="0"/>
            </a:br>
            <a:r>
              <a:rPr lang="en-US" dirty="0"/>
              <a:t>Questions?</a:t>
            </a:r>
            <a:br>
              <a:rPr lang="en-US" dirty="0"/>
            </a:br>
            <a:r>
              <a:rPr lang="en-US" dirty="0"/>
              <a:t>Suggestions?</a:t>
            </a:r>
            <a:br>
              <a:rPr lang="en-US" sz="3100" dirty="0"/>
            </a:br>
            <a:br>
              <a:rPr lang="en-US" sz="3100" dirty="0"/>
            </a:br>
            <a:r>
              <a:rPr lang="en-US" dirty="0"/>
              <a:t>Contact Us!</a:t>
            </a:r>
          </a:p>
        </p:txBody>
      </p:sp>
      <p:sp>
        <p:nvSpPr>
          <p:cNvPr id="4" name="TextBox 3">
            <a:extLst>
              <a:ext uri="{FF2B5EF4-FFF2-40B4-BE49-F238E27FC236}">
                <a16:creationId xmlns:a16="http://schemas.microsoft.com/office/drawing/2014/main" id="{E1014F9F-764D-4403-A02D-6AC9EA4F116D}"/>
              </a:ext>
            </a:extLst>
          </p:cNvPr>
          <p:cNvSpPr txBox="1"/>
          <p:nvPr/>
        </p:nvSpPr>
        <p:spPr>
          <a:xfrm>
            <a:off x="729249" y="4119110"/>
            <a:ext cx="7685502" cy="2308324"/>
          </a:xfrm>
          <a:prstGeom prst="rect">
            <a:avLst/>
          </a:prstGeom>
          <a:noFill/>
        </p:spPr>
        <p:txBody>
          <a:bodyPr wrap="none" rtlCol="0">
            <a:spAutoFit/>
          </a:bodyPr>
          <a:lstStyle/>
          <a:p>
            <a:pPr algn="ctr"/>
            <a:r>
              <a:rPr lang="en-US" sz="2400" b="1" dirty="0"/>
              <a:t>Julie Cates, LWV Santa Clara County Census Representative</a:t>
            </a:r>
          </a:p>
          <a:p>
            <a:pPr algn="ctr"/>
            <a:r>
              <a:rPr lang="en-US" sz="2400" b="1" dirty="0">
                <a:hlinkClick r:id="rId2"/>
              </a:rPr>
              <a:t>Julie.cates@gmail.com</a:t>
            </a:r>
            <a:br>
              <a:rPr lang="en-US" sz="2400" b="1" dirty="0"/>
            </a:br>
            <a:endParaRPr lang="en-US" sz="2400" b="1" dirty="0"/>
          </a:p>
          <a:p>
            <a:pPr algn="ctr"/>
            <a:r>
              <a:rPr lang="en-US" sz="2400" b="1" dirty="0"/>
              <a:t>Jenny </a:t>
            </a:r>
            <a:r>
              <a:rPr lang="en-US" sz="2400" b="1" dirty="0" err="1"/>
              <a:t>Avina</a:t>
            </a:r>
            <a:r>
              <a:rPr lang="en-US" sz="2400" b="1" dirty="0"/>
              <a:t>, LWV San Diego </a:t>
            </a:r>
          </a:p>
          <a:p>
            <a:pPr algn="ctr"/>
            <a:r>
              <a:rPr lang="en-US" sz="2400" b="1" dirty="0">
                <a:hlinkClick r:id="rId3"/>
              </a:rPr>
              <a:t>jennifer.avina@bethepolitics.com</a:t>
            </a:r>
            <a:endParaRPr lang="en-US" sz="2400" b="1" dirty="0"/>
          </a:p>
          <a:p>
            <a:pPr algn="ctr"/>
            <a:endParaRPr lang="en-US" sz="2400" b="1" dirty="0"/>
          </a:p>
        </p:txBody>
      </p:sp>
    </p:spTree>
    <p:extLst>
      <p:ext uri="{BB962C8B-B14F-4D97-AF65-F5344CB8AC3E}">
        <p14:creationId xmlns:p14="http://schemas.microsoft.com/office/powerpoint/2010/main" val="2885877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E5FF706-4E3D-4368-9687-5169C4E9BF2A}"/>
              </a:ext>
            </a:extLst>
          </p:cNvPr>
          <p:cNvSpPr/>
          <p:nvPr/>
        </p:nvSpPr>
        <p:spPr>
          <a:xfrm>
            <a:off x="3577590" y="1371600"/>
            <a:ext cx="2011680" cy="13030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normAutofit fontScale="90000"/>
          </a:bodyPr>
          <a:lstStyle/>
          <a:p>
            <a:r>
              <a:rPr lang="en-US" dirty="0"/>
              <a:t>Should Leagues Support the Census?</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a:xfrm>
            <a:off x="628650" y="2971800"/>
            <a:ext cx="7886700" cy="3205163"/>
          </a:xfrm>
        </p:spPr>
        <p:txBody>
          <a:bodyPr>
            <a:normAutofit/>
          </a:bodyPr>
          <a:lstStyle/>
          <a:p>
            <a:r>
              <a:rPr lang="en-US" dirty="0"/>
              <a:t>The Census drives political representation, state funding</a:t>
            </a:r>
          </a:p>
          <a:p>
            <a:r>
              <a:rPr lang="en-US" sz="2800" dirty="0"/>
              <a:t>The Leagues’ mission is to see that all voices are represented</a:t>
            </a:r>
          </a:p>
          <a:p>
            <a:r>
              <a:rPr lang="en-US" dirty="0"/>
              <a:t>Leagues’ work to educate voters, increase voter turn-out drives census work is instrumental to an accurate census</a:t>
            </a:r>
            <a:endParaRPr lang="en-US" sz="2800" dirty="0"/>
          </a:p>
          <a:p>
            <a:endParaRPr lang="en-US" dirty="0"/>
          </a:p>
        </p:txBody>
      </p:sp>
      <p:sp>
        <p:nvSpPr>
          <p:cNvPr id="4" name="TextBox 3">
            <a:extLst>
              <a:ext uri="{FF2B5EF4-FFF2-40B4-BE49-F238E27FC236}">
                <a16:creationId xmlns:a16="http://schemas.microsoft.com/office/drawing/2014/main" id="{DF1DD161-EE94-46E0-AFAB-61117536FDE4}"/>
              </a:ext>
            </a:extLst>
          </p:cNvPr>
          <p:cNvSpPr txBox="1"/>
          <p:nvPr/>
        </p:nvSpPr>
        <p:spPr>
          <a:xfrm>
            <a:off x="3937635" y="1638389"/>
            <a:ext cx="1291590" cy="769441"/>
          </a:xfrm>
          <a:prstGeom prst="rect">
            <a:avLst/>
          </a:prstGeom>
          <a:noFill/>
        </p:spPr>
        <p:txBody>
          <a:bodyPr wrap="square" rtlCol="0">
            <a:spAutoFit/>
          </a:bodyPr>
          <a:lstStyle/>
          <a:p>
            <a:pPr algn="ctr"/>
            <a:r>
              <a:rPr lang="en-US" sz="4400" dirty="0">
                <a:solidFill>
                  <a:schemeClr val="bg1"/>
                </a:solidFill>
              </a:rPr>
              <a:t>Yes!</a:t>
            </a:r>
          </a:p>
        </p:txBody>
      </p:sp>
    </p:spTree>
    <p:extLst>
      <p:ext uri="{BB962C8B-B14F-4D97-AF65-F5344CB8AC3E}">
        <p14:creationId xmlns:p14="http://schemas.microsoft.com/office/powerpoint/2010/main" val="971477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74CDB-E6EC-4A89-B55A-5A92DD039F15}"/>
              </a:ext>
            </a:extLst>
          </p:cNvPr>
          <p:cNvSpPr>
            <a:spLocks noGrp="1"/>
          </p:cNvSpPr>
          <p:nvPr>
            <p:ph type="title"/>
          </p:nvPr>
        </p:nvSpPr>
        <p:spPr/>
        <p:txBody>
          <a:bodyPr/>
          <a:lstStyle/>
          <a:p>
            <a:r>
              <a:rPr lang="en-US" dirty="0"/>
              <a:t>Census 2020 -- Topics</a:t>
            </a:r>
          </a:p>
        </p:txBody>
      </p:sp>
      <p:graphicFrame>
        <p:nvGraphicFramePr>
          <p:cNvPr id="3" name="Content Placeholder 2">
            <a:extLst>
              <a:ext uri="{FF2B5EF4-FFF2-40B4-BE49-F238E27FC236}">
                <a16:creationId xmlns:a16="http://schemas.microsoft.com/office/drawing/2014/main" id="{2F494A38-652A-4448-8EFA-32E51445963A}"/>
              </a:ext>
            </a:extLst>
          </p:cNvPr>
          <p:cNvGraphicFramePr>
            <a:graphicFrameLocks/>
          </p:cNvGraphicFramePr>
          <p:nvPr>
            <p:extLst>
              <p:ext uri="{D42A27DB-BD31-4B8C-83A1-F6EECF244321}">
                <p14:modId xmlns:p14="http://schemas.microsoft.com/office/powerpoint/2010/main" val="650942233"/>
              </p:ext>
            </p:extLst>
          </p:nvPr>
        </p:nvGraphicFramePr>
        <p:xfrm>
          <a:off x="559789" y="1875126"/>
          <a:ext cx="8024421" cy="31077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2921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Why Do We Need a Census?</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p:txBody>
          <a:bodyPr>
            <a:normAutofit/>
          </a:bodyPr>
          <a:lstStyle/>
          <a:p>
            <a:r>
              <a:rPr lang="en-US" sz="2800" dirty="0"/>
              <a:t>Article 1, Section 2 of the US Constitution</a:t>
            </a:r>
          </a:p>
          <a:p>
            <a:pPr marL="0" indent="0">
              <a:buNone/>
            </a:pPr>
            <a:r>
              <a:rPr lang="en-US" sz="2400" i="1" dirty="0"/>
              <a:t>The actual Enumeration shall be made within three Years after the first Meeting of the Congress of the United States, and within every subsequent Term of ten Years, in such Manner as they shall by Law direct.</a:t>
            </a:r>
          </a:p>
          <a:p>
            <a:pPr marL="0" indent="0">
              <a:buNone/>
            </a:pPr>
            <a:endParaRPr lang="en-US" sz="2400" dirty="0"/>
          </a:p>
          <a:p>
            <a:r>
              <a:rPr lang="en-US" sz="2800" dirty="0"/>
              <a:t>Key Purpose is Apportioning the US House of Representatives</a:t>
            </a:r>
          </a:p>
          <a:p>
            <a:endParaRPr lang="en-US" dirty="0"/>
          </a:p>
        </p:txBody>
      </p:sp>
    </p:spTree>
    <p:extLst>
      <p:ext uri="{BB962C8B-B14F-4D97-AF65-F5344CB8AC3E}">
        <p14:creationId xmlns:p14="http://schemas.microsoft.com/office/powerpoint/2010/main" val="370047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ACEC7-FF6D-4211-A294-E7EB662729E2}"/>
              </a:ext>
            </a:extLst>
          </p:cNvPr>
          <p:cNvSpPr>
            <a:spLocks noGrp="1"/>
          </p:cNvSpPr>
          <p:nvPr>
            <p:ph type="title"/>
          </p:nvPr>
        </p:nvSpPr>
        <p:spPr/>
        <p:txBody>
          <a:bodyPr/>
          <a:lstStyle/>
          <a:p>
            <a:r>
              <a:rPr lang="en-US" dirty="0"/>
              <a:t>Why Does the Census Matter?</a:t>
            </a:r>
          </a:p>
        </p:txBody>
      </p:sp>
      <p:graphicFrame>
        <p:nvGraphicFramePr>
          <p:cNvPr id="4" name="Content Placeholder 5">
            <a:extLst>
              <a:ext uri="{FF2B5EF4-FFF2-40B4-BE49-F238E27FC236}">
                <a16:creationId xmlns:a16="http://schemas.microsoft.com/office/drawing/2014/main" id="{12B0E7A5-FA71-4A34-837E-C79E3817C4AF}"/>
              </a:ext>
            </a:extLst>
          </p:cNvPr>
          <p:cNvGraphicFramePr>
            <a:graphicFrameLocks/>
          </p:cNvGraphicFramePr>
          <p:nvPr>
            <p:extLst>
              <p:ext uri="{D42A27DB-BD31-4B8C-83A1-F6EECF244321}">
                <p14:modId xmlns:p14="http://schemas.microsoft.com/office/powerpoint/2010/main" val="2335548292"/>
              </p:ext>
            </p:extLst>
          </p:nvPr>
        </p:nvGraphicFramePr>
        <p:xfrm>
          <a:off x="55088" y="1984896"/>
          <a:ext cx="7729728" cy="3101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rrow: Left 4">
            <a:extLst>
              <a:ext uri="{FF2B5EF4-FFF2-40B4-BE49-F238E27FC236}">
                <a16:creationId xmlns:a16="http://schemas.microsoft.com/office/drawing/2014/main" id="{7E1D858E-6417-460F-8F87-E189EC7C98AD}"/>
              </a:ext>
            </a:extLst>
          </p:cNvPr>
          <p:cNvSpPr/>
          <p:nvPr/>
        </p:nvSpPr>
        <p:spPr>
          <a:xfrm>
            <a:off x="6276104" y="3364585"/>
            <a:ext cx="2823473" cy="193604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1990 undercount </a:t>
            </a:r>
            <a:br>
              <a:rPr lang="en-US" dirty="0"/>
            </a:br>
            <a:r>
              <a:rPr lang="en-US" dirty="0">
                <a:sym typeface="Wingdings" panose="05000000000000000000" pitchFamily="2" charset="2"/>
              </a:rPr>
              <a:t> California LOST a </a:t>
            </a:r>
          </a:p>
          <a:p>
            <a:pPr algn="ctr"/>
            <a:r>
              <a:rPr lang="en-US" dirty="0">
                <a:sym typeface="Wingdings" panose="05000000000000000000" pitchFamily="2" charset="2"/>
              </a:rPr>
              <a:t>Congressional seat</a:t>
            </a:r>
            <a:endParaRPr lang="en-US" dirty="0"/>
          </a:p>
        </p:txBody>
      </p:sp>
    </p:spTree>
    <p:extLst>
      <p:ext uri="{BB962C8B-B14F-4D97-AF65-F5344CB8AC3E}">
        <p14:creationId xmlns:p14="http://schemas.microsoft.com/office/powerpoint/2010/main" val="2390595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ACEC7-FF6D-4211-A294-E7EB662729E2}"/>
              </a:ext>
            </a:extLst>
          </p:cNvPr>
          <p:cNvSpPr>
            <a:spLocks noGrp="1"/>
          </p:cNvSpPr>
          <p:nvPr>
            <p:ph type="title"/>
          </p:nvPr>
        </p:nvSpPr>
        <p:spPr/>
        <p:txBody>
          <a:bodyPr/>
          <a:lstStyle/>
          <a:p>
            <a:r>
              <a:rPr lang="en-US" dirty="0"/>
              <a:t>Funding Impacts for California</a:t>
            </a:r>
          </a:p>
        </p:txBody>
      </p:sp>
      <p:pic>
        <p:nvPicPr>
          <p:cNvPr id="6" name="Content Placeholder 1">
            <a:extLst>
              <a:ext uri="{FF2B5EF4-FFF2-40B4-BE49-F238E27FC236}">
                <a16:creationId xmlns:a16="http://schemas.microsoft.com/office/drawing/2014/main" id="{B8E6095A-A04E-4C82-857B-E465F7F28D1E}"/>
              </a:ext>
            </a:extLst>
          </p:cNvPr>
          <p:cNvPicPr>
            <a:picLocks noChangeAspect="1"/>
          </p:cNvPicPr>
          <p:nvPr/>
        </p:nvPicPr>
        <p:blipFill rotWithShape="1">
          <a:blip r:embed="rId2"/>
          <a:srcRect r="1479"/>
          <a:stretch/>
        </p:blipFill>
        <p:spPr>
          <a:xfrm>
            <a:off x="912382" y="1097983"/>
            <a:ext cx="7342182" cy="5394891"/>
          </a:xfrm>
          <a:prstGeom prst="rect">
            <a:avLst/>
          </a:prstGeom>
        </p:spPr>
      </p:pic>
    </p:spTree>
    <p:extLst>
      <p:ext uri="{BB962C8B-B14F-4D97-AF65-F5344CB8AC3E}">
        <p14:creationId xmlns:p14="http://schemas.microsoft.com/office/powerpoint/2010/main" val="3886078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ACEC7-FF6D-4211-A294-E7EB662729E2}"/>
              </a:ext>
            </a:extLst>
          </p:cNvPr>
          <p:cNvSpPr>
            <a:spLocks noGrp="1"/>
          </p:cNvSpPr>
          <p:nvPr>
            <p:ph type="title"/>
          </p:nvPr>
        </p:nvSpPr>
        <p:spPr/>
        <p:txBody>
          <a:bodyPr/>
          <a:lstStyle/>
          <a:p>
            <a:r>
              <a:rPr lang="en-US" dirty="0"/>
              <a:t>What Happened in 2010?</a:t>
            </a:r>
          </a:p>
        </p:txBody>
      </p:sp>
      <p:graphicFrame>
        <p:nvGraphicFramePr>
          <p:cNvPr id="4" name="Content Placeholder 4">
            <a:extLst>
              <a:ext uri="{FF2B5EF4-FFF2-40B4-BE49-F238E27FC236}">
                <a16:creationId xmlns:a16="http://schemas.microsoft.com/office/drawing/2014/main" id="{2A7870DF-815D-4C6A-9947-EFB7431984B4}"/>
              </a:ext>
            </a:extLst>
          </p:cNvPr>
          <p:cNvGraphicFramePr>
            <a:graphicFrameLocks/>
          </p:cNvGraphicFramePr>
          <p:nvPr>
            <p:extLst>
              <p:ext uri="{D42A27DB-BD31-4B8C-83A1-F6EECF244321}">
                <p14:modId xmlns:p14="http://schemas.microsoft.com/office/powerpoint/2010/main" val="3096761516"/>
              </p:ext>
            </p:extLst>
          </p:nvPr>
        </p:nvGraphicFramePr>
        <p:xfrm>
          <a:off x="920749" y="1083955"/>
          <a:ext cx="7403853" cy="47587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8641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Obstacles and Challenges</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p:txBody>
          <a:bodyPr>
            <a:normAutofit fontScale="77500" lnSpcReduction="20000"/>
          </a:bodyPr>
          <a:lstStyle/>
          <a:p>
            <a:r>
              <a:rPr lang="en-US" dirty="0"/>
              <a:t>California has 10 of the most populous counties in the nation</a:t>
            </a:r>
          </a:p>
          <a:p>
            <a:r>
              <a:rPr lang="en-US" dirty="0"/>
              <a:t>First Digital Census</a:t>
            </a:r>
          </a:p>
          <a:p>
            <a:r>
              <a:rPr lang="en-US" dirty="0"/>
              <a:t>Political Climate</a:t>
            </a:r>
          </a:p>
          <a:p>
            <a:r>
              <a:rPr lang="en-US" dirty="0"/>
              <a:t>Hard to Count (HTC) Populations</a:t>
            </a:r>
          </a:p>
          <a:p>
            <a:pPr lvl="1"/>
            <a:r>
              <a:rPr lang="en-US" dirty="0"/>
              <a:t>Response rate in HTC is lower than 70%</a:t>
            </a:r>
          </a:p>
          <a:p>
            <a:pPr lvl="1"/>
            <a:r>
              <a:rPr lang="en-US" dirty="0"/>
              <a:t>Examples: 0-5, older adults, individuals with disabilities, immigrants, refugees, etc.</a:t>
            </a:r>
          </a:p>
          <a:p>
            <a:r>
              <a:rPr lang="en-US" sz="2600" dirty="0"/>
              <a:t>U.S. Census Bureau</a:t>
            </a:r>
          </a:p>
          <a:p>
            <a:pPr lvl="1"/>
            <a:r>
              <a:rPr lang="en-US" dirty="0"/>
              <a:t>Fewer than 7 in 10 households said they intend to fill out the census form</a:t>
            </a:r>
          </a:p>
          <a:p>
            <a:pPr lvl="1"/>
            <a:r>
              <a:rPr lang="en-US" dirty="0"/>
              <a:t>Barriers to Response</a:t>
            </a:r>
          </a:p>
          <a:p>
            <a:pPr marL="914400" lvl="2" indent="-457200">
              <a:buFont typeface="+mj-lt"/>
              <a:buAutoNum type="arabicPeriod"/>
            </a:pPr>
            <a:r>
              <a:rPr lang="en-US" sz="2400" dirty="0"/>
              <a:t>Lack of knowledge</a:t>
            </a:r>
          </a:p>
          <a:p>
            <a:pPr marL="914400" lvl="2" indent="-457200">
              <a:buFont typeface="+mj-lt"/>
              <a:buAutoNum type="arabicPeriod"/>
            </a:pPr>
            <a:r>
              <a:rPr lang="en-US" sz="2400" dirty="0"/>
              <a:t>Apathy</a:t>
            </a:r>
          </a:p>
          <a:p>
            <a:pPr marL="914400" lvl="2" indent="-457200">
              <a:buFont typeface="+mj-lt"/>
              <a:buAutoNum type="arabicPeriod"/>
            </a:pPr>
            <a:r>
              <a:rPr lang="en-US" sz="2400" dirty="0"/>
              <a:t>Confidentiality and privacy concerns</a:t>
            </a:r>
          </a:p>
          <a:p>
            <a:pPr marL="914400" lvl="2" indent="-457200">
              <a:buFont typeface="+mj-lt"/>
              <a:buAutoNum type="arabicPeriod"/>
            </a:pPr>
            <a:r>
              <a:rPr lang="en-US" sz="2400" dirty="0"/>
              <a:t>Fear of repercussions</a:t>
            </a:r>
          </a:p>
          <a:p>
            <a:pPr marL="914400" lvl="2" indent="-457200">
              <a:buFont typeface="+mj-lt"/>
              <a:buAutoNum type="arabicPeriod"/>
            </a:pPr>
            <a:r>
              <a:rPr lang="en-US" sz="2400" dirty="0"/>
              <a:t>Distrust of government</a:t>
            </a:r>
          </a:p>
        </p:txBody>
      </p:sp>
    </p:spTree>
    <p:extLst>
      <p:ext uri="{BB962C8B-B14F-4D97-AF65-F5344CB8AC3E}">
        <p14:creationId xmlns:p14="http://schemas.microsoft.com/office/powerpoint/2010/main" val="269456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91390-4B75-46F2-9B9B-8FA0F70D1C84}"/>
              </a:ext>
            </a:extLst>
          </p:cNvPr>
          <p:cNvSpPr>
            <a:spLocks noGrp="1"/>
          </p:cNvSpPr>
          <p:nvPr>
            <p:ph type="title"/>
          </p:nvPr>
        </p:nvSpPr>
        <p:spPr/>
        <p:txBody>
          <a:bodyPr/>
          <a:lstStyle/>
          <a:p>
            <a:r>
              <a:rPr lang="en-US" dirty="0"/>
              <a:t>Hard to Count Populations</a:t>
            </a:r>
          </a:p>
        </p:txBody>
      </p:sp>
      <p:sp>
        <p:nvSpPr>
          <p:cNvPr id="3" name="Content Placeholder 2">
            <a:extLst>
              <a:ext uri="{FF2B5EF4-FFF2-40B4-BE49-F238E27FC236}">
                <a16:creationId xmlns:a16="http://schemas.microsoft.com/office/drawing/2014/main" id="{9D2E97F9-77D6-4173-BE08-132DFE273D40}"/>
              </a:ext>
            </a:extLst>
          </p:cNvPr>
          <p:cNvSpPr>
            <a:spLocks noGrp="1"/>
          </p:cNvSpPr>
          <p:nvPr>
            <p:ph idx="1"/>
          </p:nvPr>
        </p:nvSpPr>
        <p:spPr>
          <a:xfrm>
            <a:off x="628650" y="1319135"/>
            <a:ext cx="3486150" cy="4064396"/>
          </a:xfrm>
        </p:spPr>
        <p:txBody>
          <a:bodyPr>
            <a:normAutofit/>
          </a:bodyPr>
          <a:lstStyle/>
          <a:p>
            <a:r>
              <a:rPr lang="en-US" dirty="0"/>
              <a:t>Children aged 0-5</a:t>
            </a:r>
          </a:p>
          <a:p>
            <a:r>
              <a:rPr lang="en-US" dirty="0"/>
              <a:t>Immigrants</a:t>
            </a:r>
          </a:p>
          <a:p>
            <a:r>
              <a:rPr lang="en-US" sz="2400" dirty="0"/>
              <a:t>Residents who do not speak English</a:t>
            </a:r>
          </a:p>
          <a:p>
            <a:r>
              <a:rPr lang="en-US" sz="2400" dirty="0"/>
              <a:t>LGBTQ</a:t>
            </a:r>
          </a:p>
          <a:p>
            <a:r>
              <a:rPr lang="en-US" sz="2400" dirty="0"/>
              <a:t>Homeless and Housing Instable</a:t>
            </a:r>
          </a:p>
          <a:p>
            <a:r>
              <a:rPr lang="en-US" sz="2400" dirty="0"/>
              <a:t>Seniors, Disabled</a:t>
            </a:r>
          </a:p>
        </p:txBody>
      </p:sp>
      <p:sp>
        <p:nvSpPr>
          <p:cNvPr id="5" name="Content Placeholder 2">
            <a:extLst>
              <a:ext uri="{FF2B5EF4-FFF2-40B4-BE49-F238E27FC236}">
                <a16:creationId xmlns:a16="http://schemas.microsoft.com/office/drawing/2014/main" id="{19D9BB2B-4964-445F-910B-AE13C2F14AC2}"/>
              </a:ext>
            </a:extLst>
          </p:cNvPr>
          <p:cNvSpPr txBox="1">
            <a:spLocks/>
          </p:cNvSpPr>
          <p:nvPr/>
        </p:nvSpPr>
        <p:spPr>
          <a:xfrm>
            <a:off x="4572000" y="1317824"/>
            <a:ext cx="3486150" cy="4064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Partner with County agencies, cities, community organizations to reach out to these groups</a:t>
            </a:r>
            <a:endParaRPr lang="en-US" sz="2400" dirty="0"/>
          </a:p>
        </p:txBody>
      </p:sp>
    </p:spTree>
    <p:extLst>
      <p:ext uri="{BB962C8B-B14F-4D97-AF65-F5344CB8AC3E}">
        <p14:creationId xmlns:p14="http://schemas.microsoft.com/office/powerpoint/2010/main" val="2296970598"/>
      </p:ext>
    </p:extLst>
  </p:cSld>
  <p:clrMapOvr>
    <a:masterClrMapping/>
  </p:clrMapOvr>
</p:sld>
</file>

<file path=ppt/theme/theme1.xml><?xml version="1.0" encoding="utf-8"?>
<a:theme xmlns:a="http://schemas.openxmlformats.org/drawingml/2006/main" name="LWVC Census Title, Tex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TotalTime>
  <Words>812</Words>
  <Application>Microsoft Office PowerPoint</Application>
  <PresentationFormat>On-screen Show (4:3)</PresentationFormat>
  <Paragraphs>117</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LWVC Census Title, Text</vt:lpstr>
      <vt:lpstr>Everyone Counts! How Leagues can support the Census 2020</vt:lpstr>
      <vt:lpstr>Should Leagues Support the Census?</vt:lpstr>
      <vt:lpstr>Census 2020 -- Topics</vt:lpstr>
      <vt:lpstr>Why Do We Need a Census?</vt:lpstr>
      <vt:lpstr>Why Does the Census Matter?</vt:lpstr>
      <vt:lpstr>Funding Impacts for California</vt:lpstr>
      <vt:lpstr>What Happened in 2010?</vt:lpstr>
      <vt:lpstr>Obstacles and Challenges</vt:lpstr>
      <vt:lpstr>Hard to Count Populations</vt:lpstr>
      <vt:lpstr>PowerPoint Presentation</vt:lpstr>
      <vt:lpstr>Citizenship Question</vt:lpstr>
      <vt:lpstr>Federal Timeline   Census.gov</vt:lpstr>
      <vt:lpstr>Census 2020 Roles</vt:lpstr>
      <vt:lpstr>How Leagues Can Help</vt:lpstr>
      <vt:lpstr>How Leagues Can Help</vt:lpstr>
      <vt:lpstr>For More Information</vt:lpstr>
      <vt:lpstr> Questions? Suggestions?  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Cates</dc:creator>
  <cp:lastModifiedBy>Julie Cates</cp:lastModifiedBy>
  <cp:revision>22</cp:revision>
  <dcterms:created xsi:type="dcterms:W3CDTF">2019-05-11T20:57:01Z</dcterms:created>
  <dcterms:modified xsi:type="dcterms:W3CDTF">2019-05-12T13:43:42Z</dcterms:modified>
</cp:coreProperties>
</file>