
<file path=[Content_Types].xml><?xml version="1.0" encoding="utf-8"?>
<Types xmlns="http://schemas.openxmlformats.org/package/2006/content-types">
  <Default Extension="png" ContentType="image/png"/>
  <Default Extension="jfif" ContentType="image/jpe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4386" r:id="rId1"/>
  </p:sldMasterIdLst>
  <p:notesMasterIdLst>
    <p:notesMasterId r:id="rId34"/>
  </p:notesMasterIdLst>
  <p:sldIdLst>
    <p:sldId id="429" r:id="rId2"/>
    <p:sldId id="1096" r:id="rId3"/>
    <p:sldId id="538" r:id="rId4"/>
    <p:sldId id="670" r:id="rId5"/>
    <p:sldId id="1037" r:id="rId6"/>
    <p:sldId id="1089" r:id="rId7"/>
    <p:sldId id="1083" r:id="rId8"/>
    <p:sldId id="671" r:id="rId9"/>
    <p:sldId id="1095" r:id="rId10"/>
    <p:sldId id="1100" r:id="rId11"/>
    <p:sldId id="541" r:id="rId12"/>
    <p:sldId id="1005" r:id="rId13"/>
    <p:sldId id="664" r:id="rId14"/>
    <p:sldId id="583" r:id="rId15"/>
    <p:sldId id="257" r:id="rId16"/>
    <p:sldId id="258" r:id="rId17"/>
    <p:sldId id="259" r:id="rId18"/>
    <p:sldId id="265" r:id="rId19"/>
    <p:sldId id="264" r:id="rId20"/>
    <p:sldId id="260" r:id="rId21"/>
    <p:sldId id="261" r:id="rId22"/>
    <p:sldId id="285" r:id="rId23"/>
    <p:sldId id="1090" r:id="rId24"/>
    <p:sldId id="530" r:id="rId25"/>
    <p:sldId id="1091" r:id="rId26"/>
    <p:sldId id="1092" r:id="rId27"/>
    <p:sldId id="263" r:id="rId28"/>
    <p:sldId id="1093" r:id="rId29"/>
    <p:sldId id="1097" r:id="rId30"/>
    <p:sldId id="1094" r:id="rId31"/>
    <p:sldId id="1085" r:id="rId32"/>
    <p:sldId id="1098" r:id="rId33"/>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6DB7CB6-0446-D84D-9BCF-E2CBBDE8C1E6}">
          <p14:sldIdLst>
            <p14:sldId id="429"/>
            <p14:sldId id="1096"/>
            <p14:sldId id="538"/>
            <p14:sldId id="670"/>
            <p14:sldId id="1037"/>
            <p14:sldId id="1089"/>
            <p14:sldId id="1083"/>
            <p14:sldId id="671"/>
            <p14:sldId id="1095"/>
            <p14:sldId id="1100"/>
            <p14:sldId id="541"/>
            <p14:sldId id="1005"/>
            <p14:sldId id="664"/>
            <p14:sldId id="583"/>
            <p14:sldId id="257"/>
            <p14:sldId id="258"/>
            <p14:sldId id="259"/>
            <p14:sldId id="265"/>
            <p14:sldId id="264"/>
            <p14:sldId id="260"/>
            <p14:sldId id="261"/>
            <p14:sldId id="285"/>
            <p14:sldId id="1090"/>
            <p14:sldId id="530"/>
            <p14:sldId id="1091"/>
            <p14:sldId id="1092"/>
            <p14:sldId id="263"/>
            <p14:sldId id="1093"/>
            <p14:sldId id="1097"/>
            <p14:sldId id="1094"/>
            <p14:sldId id="1085"/>
            <p14:sldId id="1098"/>
          </p14:sldIdLst>
        </p14:section>
        <p14:section name="Untitled Section" id="{D2E877B9-BCCE-8642-B958-AFC6FCF0593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0099"/>
    <a:srgbClr val="0000FF"/>
    <a:srgbClr val="0571F9"/>
    <a:srgbClr val="52527A"/>
    <a:srgbClr val="B1EEEF"/>
    <a:srgbClr val="235F6B"/>
    <a:srgbClr val="421130"/>
    <a:srgbClr val="4C5270"/>
    <a:srgbClr val="5B4973"/>
    <a:srgbClr val="392E5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6" autoAdjust="0"/>
    <p:restoredTop sz="95872" autoAdjust="0"/>
  </p:normalViewPr>
  <p:slideViewPr>
    <p:cSldViewPr snapToGrid="0" snapToObjects="1">
      <p:cViewPr varScale="1">
        <p:scale>
          <a:sx n="110" d="100"/>
          <a:sy n="110" d="100"/>
        </p:scale>
        <p:origin x="1542" y="108"/>
      </p:cViewPr>
      <p:guideLst>
        <p:guide orient="horz" pos="2160"/>
        <p:guide pos="2880"/>
      </p:guideLst>
    </p:cSldViewPr>
  </p:slideViewPr>
  <p:outlineViewPr>
    <p:cViewPr>
      <p:scale>
        <a:sx n="33" d="100"/>
        <a:sy n="33" d="100"/>
      </p:scale>
      <p:origin x="0" y="-10456"/>
    </p:cViewPr>
  </p:outlineViewPr>
  <p:notesTextViewPr>
    <p:cViewPr>
      <p:scale>
        <a:sx n="100" d="100"/>
        <a:sy n="100" d="100"/>
      </p:scale>
      <p:origin x="0" y="0"/>
    </p:cViewPr>
  </p:notesTextViewPr>
  <p:sorterViewPr>
    <p:cViewPr>
      <p:scale>
        <a:sx n="94" d="100"/>
        <a:sy n="94" d="100"/>
      </p:scale>
      <p:origin x="0" y="0"/>
    </p:cViewPr>
  </p:sorterViewPr>
  <p:notesViewPr>
    <p:cSldViewPr snapToGrid="0" snapToObjects="1">
      <p:cViewPr varScale="1">
        <p:scale>
          <a:sx n="84" d="100"/>
          <a:sy n="84" d="100"/>
        </p:scale>
        <p:origin x="2712"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144368-0CAE-4D15-8FA7-715BCADB3544}" type="doc">
      <dgm:prSet loTypeId="urn:microsoft.com/office/officeart/2005/8/layout/equation2" loCatId="relationship" qsTypeId="urn:microsoft.com/office/officeart/2005/8/quickstyle/simple1" qsCatId="simple" csTypeId="urn:microsoft.com/office/officeart/2005/8/colors/colorful5" csCatId="colorful" phldr="1"/>
      <dgm:spPr/>
      <dgm:t>
        <a:bodyPr/>
        <a:lstStyle/>
        <a:p>
          <a:endParaRPr lang="en-US"/>
        </a:p>
      </dgm:t>
    </dgm:pt>
    <dgm:pt modelId="{0EAF13FC-A08B-483A-B462-32C71A82B430}">
      <dgm:prSet phldrT="[Text]"/>
      <dgm:spPr>
        <a:ln>
          <a:noFill/>
        </a:ln>
      </dgm:spPr>
      <dgm:t>
        <a:bodyPr/>
        <a:lstStyle/>
        <a:p>
          <a:r>
            <a:rPr lang="en-US" b="1" dirty="0"/>
            <a:t>Listening deeply to others’ stories can shift understanding</a:t>
          </a:r>
        </a:p>
      </dgm:t>
    </dgm:pt>
    <dgm:pt modelId="{B839AC3C-DE5A-4B45-BD38-4709C7DF0378}" type="parTrans" cxnId="{9D89FA3A-565F-4228-8324-77A38ED1FB48}">
      <dgm:prSet/>
      <dgm:spPr/>
      <dgm:t>
        <a:bodyPr/>
        <a:lstStyle/>
        <a:p>
          <a:endParaRPr lang="en-US"/>
        </a:p>
      </dgm:t>
    </dgm:pt>
    <dgm:pt modelId="{ACA925ED-0354-4C88-92E0-8D79E9C4CD52}" type="sibTrans" cxnId="{9D89FA3A-565F-4228-8324-77A38ED1FB48}">
      <dgm:prSet/>
      <dgm:spPr/>
      <dgm:t>
        <a:bodyPr/>
        <a:lstStyle/>
        <a:p>
          <a:endParaRPr lang="en-US"/>
        </a:p>
      </dgm:t>
    </dgm:pt>
    <dgm:pt modelId="{F5B63D12-663C-42A7-A7BD-67E30F9F097F}">
      <dgm:prSet phldrT="[Text]"/>
      <dgm:spPr>
        <a:ln>
          <a:noFill/>
        </a:ln>
      </dgm:spPr>
      <dgm:t>
        <a:bodyPr/>
        <a:lstStyle/>
        <a:p>
          <a:r>
            <a:rPr lang="en-US" b="1" dirty="0"/>
            <a:t>A shared framework of understanding can build common ground </a:t>
          </a:r>
        </a:p>
      </dgm:t>
    </dgm:pt>
    <dgm:pt modelId="{3AD77073-6BD3-4500-A61B-E6F50AFC1FD2}" type="parTrans" cxnId="{F606C45B-3788-4961-8236-CA5F8BFFDD72}">
      <dgm:prSet/>
      <dgm:spPr/>
      <dgm:t>
        <a:bodyPr/>
        <a:lstStyle/>
        <a:p>
          <a:endParaRPr lang="en-US"/>
        </a:p>
      </dgm:t>
    </dgm:pt>
    <dgm:pt modelId="{4A818AA2-1E31-4FB0-A45E-947F85F75451}" type="sibTrans" cxnId="{F606C45B-3788-4961-8236-CA5F8BFFDD72}">
      <dgm:prSet/>
      <dgm:spPr/>
      <dgm:t>
        <a:bodyPr/>
        <a:lstStyle/>
        <a:p>
          <a:endParaRPr lang="en-US"/>
        </a:p>
      </dgm:t>
    </dgm:pt>
    <dgm:pt modelId="{D88DC266-2BA1-49A7-8DEC-8D8CAA4CC128}" type="pres">
      <dgm:prSet presAssocID="{C6144368-0CAE-4D15-8FA7-715BCADB3544}" presName="Name0" presStyleCnt="0">
        <dgm:presLayoutVars>
          <dgm:dir/>
          <dgm:resizeHandles val="exact"/>
        </dgm:presLayoutVars>
      </dgm:prSet>
      <dgm:spPr/>
      <dgm:t>
        <a:bodyPr/>
        <a:lstStyle/>
        <a:p>
          <a:endParaRPr lang="en-US"/>
        </a:p>
      </dgm:t>
    </dgm:pt>
    <dgm:pt modelId="{4C7AA773-0697-4496-91C6-49EBD8CE5E16}" type="pres">
      <dgm:prSet presAssocID="{C6144368-0CAE-4D15-8FA7-715BCADB3544}" presName="vNodes" presStyleCnt="0"/>
      <dgm:spPr/>
    </dgm:pt>
    <dgm:pt modelId="{87D472F8-EB78-4FBB-8AC6-D4F0A9E248E8}" type="pres">
      <dgm:prSet presAssocID="{0EAF13FC-A08B-483A-B462-32C71A82B430}" presName="node" presStyleLbl="node1" presStyleIdx="0" presStyleCnt="2">
        <dgm:presLayoutVars>
          <dgm:bulletEnabled val="1"/>
        </dgm:presLayoutVars>
      </dgm:prSet>
      <dgm:spPr/>
      <dgm:t>
        <a:bodyPr/>
        <a:lstStyle/>
        <a:p>
          <a:endParaRPr lang="en-US"/>
        </a:p>
      </dgm:t>
    </dgm:pt>
    <dgm:pt modelId="{967200F2-5C19-4958-BC2D-1C5DD4855392}" type="pres">
      <dgm:prSet presAssocID="{C6144368-0CAE-4D15-8FA7-715BCADB3544}" presName="sibTransLast" presStyleLbl="sibTrans2D1" presStyleIdx="0" presStyleCnt="1"/>
      <dgm:spPr/>
      <dgm:t>
        <a:bodyPr/>
        <a:lstStyle/>
        <a:p>
          <a:endParaRPr lang="en-US"/>
        </a:p>
      </dgm:t>
    </dgm:pt>
    <dgm:pt modelId="{52B608D8-D4D4-4500-9441-7E24701A4F04}" type="pres">
      <dgm:prSet presAssocID="{C6144368-0CAE-4D15-8FA7-715BCADB3544}" presName="connectorText" presStyleLbl="sibTrans2D1" presStyleIdx="0" presStyleCnt="1"/>
      <dgm:spPr/>
      <dgm:t>
        <a:bodyPr/>
        <a:lstStyle/>
        <a:p>
          <a:endParaRPr lang="en-US"/>
        </a:p>
      </dgm:t>
    </dgm:pt>
    <dgm:pt modelId="{E99F8807-B388-4816-A9F7-0D33B7B4A8C9}" type="pres">
      <dgm:prSet presAssocID="{C6144368-0CAE-4D15-8FA7-715BCADB3544}" presName="lastNode" presStyleLbl="node1" presStyleIdx="1" presStyleCnt="2">
        <dgm:presLayoutVars>
          <dgm:bulletEnabled val="1"/>
        </dgm:presLayoutVars>
      </dgm:prSet>
      <dgm:spPr/>
      <dgm:t>
        <a:bodyPr/>
        <a:lstStyle/>
        <a:p>
          <a:endParaRPr lang="en-US"/>
        </a:p>
      </dgm:t>
    </dgm:pt>
  </dgm:ptLst>
  <dgm:cxnLst>
    <dgm:cxn modelId="{F606C45B-3788-4961-8236-CA5F8BFFDD72}" srcId="{C6144368-0CAE-4D15-8FA7-715BCADB3544}" destId="{F5B63D12-663C-42A7-A7BD-67E30F9F097F}" srcOrd="1" destOrd="0" parTransId="{3AD77073-6BD3-4500-A61B-E6F50AFC1FD2}" sibTransId="{4A818AA2-1E31-4FB0-A45E-947F85F75451}"/>
    <dgm:cxn modelId="{65A60A5C-A8E8-2C45-86E0-56EC1221DE58}" type="presOf" srcId="{0EAF13FC-A08B-483A-B462-32C71A82B430}" destId="{87D472F8-EB78-4FBB-8AC6-D4F0A9E248E8}" srcOrd="0" destOrd="0" presId="urn:microsoft.com/office/officeart/2005/8/layout/equation2"/>
    <dgm:cxn modelId="{9D89FA3A-565F-4228-8324-77A38ED1FB48}" srcId="{C6144368-0CAE-4D15-8FA7-715BCADB3544}" destId="{0EAF13FC-A08B-483A-B462-32C71A82B430}" srcOrd="0" destOrd="0" parTransId="{B839AC3C-DE5A-4B45-BD38-4709C7DF0378}" sibTransId="{ACA925ED-0354-4C88-92E0-8D79E9C4CD52}"/>
    <dgm:cxn modelId="{6B531349-27F2-1E47-A780-3CF9BE730514}" type="presOf" srcId="{C6144368-0CAE-4D15-8FA7-715BCADB3544}" destId="{D88DC266-2BA1-49A7-8DEC-8D8CAA4CC128}" srcOrd="0" destOrd="0" presId="urn:microsoft.com/office/officeart/2005/8/layout/equation2"/>
    <dgm:cxn modelId="{8E8D82DF-2171-0E4D-9149-2B73C8497F45}" type="presOf" srcId="{ACA925ED-0354-4C88-92E0-8D79E9C4CD52}" destId="{967200F2-5C19-4958-BC2D-1C5DD4855392}" srcOrd="0" destOrd="0" presId="urn:microsoft.com/office/officeart/2005/8/layout/equation2"/>
    <dgm:cxn modelId="{E9AE1361-9591-8049-8B9A-36933B56F64C}" type="presOf" srcId="{ACA925ED-0354-4C88-92E0-8D79E9C4CD52}" destId="{52B608D8-D4D4-4500-9441-7E24701A4F04}" srcOrd="1" destOrd="0" presId="urn:microsoft.com/office/officeart/2005/8/layout/equation2"/>
    <dgm:cxn modelId="{CDA39BC1-9F5C-5045-94FC-16F60C339B68}" type="presOf" srcId="{F5B63D12-663C-42A7-A7BD-67E30F9F097F}" destId="{E99F8807-B388-4816-A9F7-0D33B7B4A8C9}" srcOrd="0" destOrd="0" presId="urn:microsoft.com/office/officeart/2005/8/layout/equation2"/>
    <dgm:cxn modelId="{29642F85-FB97-014F-AE21-7E4F1B670F7B}" type="presParOf" srcId="{D88DC266-2BA1-49A7-8DEC-8D8CAA4CC128}" destId="{4C7AA773-0697-4496-91C6-49EBD8CE5E16}" srcOrd="0" destOrd="0" presId="urn:microsoft.com/office/officeart/2005/8/layout/equation2"/>
    <dgm:cxn modelId="{C09A1CFB-1A38-D949-9999-19CEB5A1D4A5}" type="presParOf" srcId="{4C7AA773-0697-4496-91C6-49EBD8CE5E16}" destId="{87D472F8-EB78-4FBB-8AC6-D4F0A9E248E8}" srcOrd="0" destOrd="0" presId="urn:microsoft.com/office/officeart/2005/8/layout/equation2"/>
    <dgm:cxn modelId="{AE82668C-871F-DB4C-BFAA-2F1712AD9618}" type="presParOf" srcId="{D88DC266-2BA1-49A7-8DEC-8D8CAA4CC128}" destId="{967200F2-5C19-4958-BC2D-1C5DD4855392}" srcOrd="1" destOrd="0" presId="urn:microsoft.com/office/officeart/2005/8/layout/equation2"/>
    <dgm:cxn modelId="{DE5306C4-C525-2445-B82A-8137A9045770}" type="presParOf" srcId="{967200F2-5C19-4958-BC2D-1C5DD4855392}" destId="{52B608D8-D4D4-4500-9441-7E24701A4F04}" srcOrd="0" destOrd="0" presId="urn:microsoft.com/office/officeart/2005/8/layout/equation2"/>
    <dgm:cxn modelId="{57A165B6-BCEC-804C-AD0B-36EF6DA93D52}" type="presParOf" srcId="{D88DC266-2BA1-49A7-8DEC-8D8CAA4CC128}" destId="{E99F8807-B388-4816-A9F7-0D33B7B4A8C9}" srcOrd="2" destOrd="0" presId="urn:microsoft.com/office/officeart/2005/8/layout/equati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D472F8-EB78-4FBB-8AC6-D4F0A9E248E8}">
      <dsp:nvSpPr>
        <dsp:cNvPr id="0" name=""/>
        <dsp:cNvSpPr/>
      </dsp:nvSpPr>
      <dsp:spPr>
        <a:xfrm>
          <a:off x="3524" y="149725"/>
          <a:ext cx="3081923" cy="3081923"/>
        </a:xfrm>
        <a:prstGeom prst="ellipse">
          <a:avLst/>
        </a:prstGeom>
        <a:solidFill>
          <a:schemeClr val="accent5">
            <a:hueOff val="0"/>
            <a:satOff val="0"/>
            <a:lumOff val="0"/>
            <a:alphaOff val="0"/>
          </a:schemeClr>
        </a:solid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b="1" kern="1200" dirty="0"/>
            <a:t>Listening deeply to others’ stories can shift understanding</a:t>
          </a:r>
        </a:p>
      </dsp:txBody>
      <dsp:txXfrm>
        <a:off x="454861" y="601062"/>
        <a:ext cx="2179249" cy="2179249"/>
      </dsp:txXfrm>
    </dsp:sp>
    <dsp:sp modelId="{967200F2-5C19-4958-BC2D-1C5DD4855392}">
      <dsp:nvSpPr>
        <dsp:cNvPr id="0" name=""/>
        <dsp:cNvSpPr/>
      </dsp:nvSpPr>
      <dsp:spPr>
        <a:xfrm>
          <a:off x="3547736" y="1117449"/>
          <a:ext cx="980051" cy="1146475"/>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a:p>
      </dsp:txBody>
      <dsp:txXfrm>
        <a:off x="3547736" y="1346744"/>
        <a:ext cx="686036" cy="687885"/>
      </dsp:txXfrm>
    </dsp:sp>
    <dsp:sp modelId="{E99F8807-B388-4816-A9F7-0D33B7B4A8C9}">
      <dsp:nvSpPr>
        <dsp:cNvPr id="0" name=""/>
        <dsp:cNvSpPr/>
      </dsp:nvSpPr>
      <dsp:spPr>
        <a:xfrm>
          <a:off x="4934602" y="149725"/>
          <a:ext cx="3081923" cy="3081923"/>
        </a:xfrm>
        <a:prstGeom prst="ellipse">
          <a:avLst/>
        </a:prstGeom>
        <a:solidFill>
          <a:schemeClr val="accent5">
            <a:hueOff val="-21323121"/>
            <a:satOff val="12119"/>
            <a:lumOff val="-10000"/>
            <a:alphaOff val="0"/>
          </a:schemeClr>
        </a:solid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b="1" kern="1200" dirty="0"/>
            <a:t>A shared framework of understanding can build common ground </a:t>
          </a:r>
        </a:p>
      </dsp:txBody>
      <dsp:txXfrm>
        <a:off x="5385939" y="601062"/>
        <a:ext cx="2179249" cy="2179249"/>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065CCBD-E182-934C-A78F-6022CC5BB916}" type="datetimeFigureOut">
              <a:rPr lang="en-US" smtClean="0"/>
              <a:t>6/6/2019</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7968C8-63D7-684D-AE11-F51D4CAC4629}" type="slidenum">
              <a:rPr lang="en-US" smtClean="0"/>
              <a:t>‹#›</a:t>
            </a:fld>
            <a:endParaRPr lang="en-US" dirty="0"/>
          </a:p>
        </p:txBody>
      </p:sp>
    </p:spTree>
    <p:extLst>
      <p:ext uri="{BB962C8B-B14F-4D97-AF65-F5344CB8AC3E}">
        <p14:creationId xmlns:p14="http://schemas.microsoft.com/office/powerpoint/2010/main" val="369065690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Fostering Civil Discourse in Our Communities </a:t>
            </a:r>
            <a:r>
              <a:rPr lang="en-US" sz="1200" b="0" i="0" kern="1200" dirty="0">
                <a:solidFill>
                  <a:schemeClr val="tx1"/>
                </a:solidFill>
                <a:effectLst/>
                <a:latin typeface="+mn-lt"/>
                <a:ea typeface="+mn-ea"/>
                <a:cs typeface="+mn-cs"/>
              </a:rPr>
              <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Initiative to Revive Civility is a national effort launched in July 2017 by the National Institute for Civil Discourse as a counter-narrative to the disrespect that permeates our private and public spaces,. Ohio is one of 4 states where there is an intense focus. This session will help participants better understand the role of civil discourse in creating opportunities for constructive conversations to solve complex and social and political issues. Additionally, participants will learn about Revive Civility Ohio, gain a better understanding of the tools available through the initiative, and explore how local churches can serve as community connectors to bring together people of diverse viewpoints.</a:t>
            </a:r>
          </a:p>
          <a:p>
            <a:endParaRPr lang="en-US" dirty="0"/>
          </a:p>
        </p:txBody>
      </p:sp>
      <p:sp>
        <p:nvSpPr>
          <p:cNvPr id="4" name="Slide Number Placeholder 3"/>
          <p:cNvSpPr>
            <a:spLocks noGrp="1"/>
          </p:cNvSpPr>
          <p:nvPr>
            <p:ph type="sldNum" sz="quarter" idx="10"/>
          </p:nvPr>
        </p:nvSpPr>
        <p:spPr/>
        <p:txBody>
          <a:bodyPr/>
          <a:lstStyle/>
          <a:p>
            <a:fld id="{F67968C8-63D7-684D-AE11-F51D4CAC4629}" type="slidenum">
              <a:rPr lang="en-US" smtClean="0"/>
              <a:t>1</a:t>
            </a:fld>
            <a:endParaRPr lang="en-US" dirty="0"/>
          </a:p>
        </p:txBody>
      </p:sp>
    </p:spTree>
    <p:extLst>
      <p:ext uri="{BB962C8B-B14F-4D97-AF65-F5344CB8AC3E}">
        <p14:creationId xmlns:p14="http://schemas.microsoft.com/office/powerpoint/2010/main" val="2631633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1058C6-ACAC-4271-8E0C-98B8F82D1549}" type="slidenum">
              <a:rPr lang="en-US" smtClean="0"/>
              <a:t>10</a:t>
            </a:fld>
            <a:endParaRPr lang="en-US" dirty="0"/>
          </a:p>
        </p:txBody>
      </p:sp>
    </p:spTree>
    <p:extLst>
      <p:ext uri="{BB962C8B-B14F-4D97-AF65-F5344CB8AC3E}">
        <p14:creationId xmlns:p14="http://schemas.microsoft.com/office/powerpoint/2010/main" val="3394403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solidFill>
                  <a:schemeClr val="tx1"/>
                </a:solidFill>
              </a:rPr>
              <a:t>The public is all but unanimous in citing the importance of civility to democracy, with 96 percent of Democrats and 95 percent of Republicans agreeing.</a:t>
            </a:r>
          </a:p>
          <a:p>
            <a:pPr marL="0" indent="0">
              <a:buNone/>
            </a:pPr>
            <a:endParaRPr lang="en-US" sz="800" dirty="0">
              <a:solidFill>
                <a:schemeClr val="tx1"/>
              </a:solidFill>
            </a:endParaRPr>
          </a:p>
          <a:p>
            <a:r>
              <a:rPr lang="en-US" sz="1200" dirty="0">
                <a:solidFill>
                  <a:schemeClr val="tx1"/>
                </a:solidFill>
              </a:rPr>
              <a:t>75% of us now believe that incivility in America is a crisis</a:t>
            </a:r>
          </a:p>
          <a:p>
            <a:r>
              <a:rPr lang="en-US" sz="1200" dirty="0">
                <a:solidFill>
                  <a:schemeClr val="tx1"/>
                </a:solidFill>
              </a:rPr>
              <a:t>83% of the public say incivility leads to intolerance of free speech</a:t>
            </a:r>
          </a:p>
          <a:p>
            <a:r>
              <a:rPr lang="en-US" sz="1200" dirty="0">
                <a:solidFill>
                  <a:schemeClr val="tx1"/>
                </a:solidFill>
              </a:rPr>
              <a:t>79% of all respondents said incivility is leading to less political engagement</a:t>
            </a:r>
          </a:p>
          <a:p>
            <a:endParaRPr lang="en-US" dirty="0"/>
          </a:p>
        </p:txBody>
      </p:sp>
      <p:sp>
        <p:nvSpPr>
          <p:cNvPr id="4" name="Slide Number Placeholder 3"/>
          <p:cNvSpPr>
            <a:spLocks noGrp="1"/>
          </p:cNvSpPr>
          <p:nvPr>
            <p:ph type="sldNum" sz="quarter" idx="5"/>
          </p:nvPr>
        </p:nvSpPr>
        <p:spPr/>
        <p:txBody>
          <a:bodyPr/>
          <a:lstStyle/>
          <a:p>
            <a:fld id="{F67968C8-63D7-684D-AE11-F51D4CAC4629}" type="slidenum">
              <a:rPr lang="en-US" smtClean="0"/>
              <a:t>11</a:t>
            </a:fld>
            <a:endParaRPr lang="en-US" dirty="0"/>
          </a:p>
        </p:txBody>
      </p:sp>
    </p:spTree>
    <p:extLst>
      <p:ext uri="{BB962C8B-B14F-4D97-AF65-F5344CB8AC3E}">
        <p14:creationId xmlns:p14="http://schemas.microsoft.com/office/powerpoint/2010/main" val="483801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2/3 of Americas say the future of the nation is a very or somewhat significant source of stress (over money and work)</a:t>
            </a:r>
          </a:p>
          <a:p>
            <a:endParaRPr lang="en-US"/>
          </a:p>
        </p:txBody>
      </p:sp>
      <p:sp>
        <p:nvSpPr>
          <p:cNvPr id="4" name="Slide Number Placeholder 3"/>
          <p:cNvSpPr>
            <a:spLocks noGrp="1"/>
          </p:cNvSpPr>
          <p:nvPr>
            <p:ph type="sldNum" sz="quarter" idx="10"/>
          </p:nvPr>
        </p:nvSpPr>
        <p:spPr/>
        <p:txBody>
          <a:bodyPr/>
          <a:lstStyle/>
          <a:p>
            <a:fld id="{FF29AA59-E5F8-4FEE-904E-4DF7BF4C3423}" type="slidenum">
              <a:rPr lang="en-US" smtClean="0"/>
              <a:pPr/>
              <a:t>12</a:t>
            </a:fld>
            <a:endParaRPr lang="en-US"/>
          </a:p>
        </p:txBody>
      </p:sp>
    </p:spTree>
    <p:extLst>
      <p:ext uri="{BB962C8B-B14F-4D97-AF65-F5344CB8AC3E}">
        <p14:creationId xmlns:p14="http://schemas.microsoft.com/office/powerpoint/2010/main" val="8262821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7968C8-63D7-684D-AE11-F51D4CAC4629}" type="slidenum">
              <a:rPr lang="en-US" smtClean="0"/>
              <a:t>13</a:t>
            </a:fld>
            <a:endParaRPr lang="en-US" dirty="0"/>
          </a:p>
        </p:txBody>
      </p:sp>
    </p:spTree>
    <p:extLst>
      <p:ext uri="{BB962C8B-B14F-4D97-AF65-F5344CB8AC3E}">
        <p14:creationId xmlns:p14="http://schemas.microsoft.com/office/powerpoint/2010/main" val="593917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1058C6-ACAC-4271-8E0C-98B8F82D1549}" type="slidenum">
              <a:rPr lang="en-US" smtClean="0"/>
              <a:t>14</a:t>
            </a:fld>
            <a:endParaRPr lang="en-US" dirty="0"/>
          </a:p>
        </p:txBody>
      </p:sp>
    </p:spTree>
    <p:extLst>
      <p:ext uri="{BB962C8B-B14F-4D97-AF65-F5344CB8AC3E}">
        <p14:creationId xmlns:p14="http://schemas.microsoft.com/office/powerpoint/2010/main" val="1633146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4813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57200" eaLnBrk="1" hangingPunct="1">
              <a:spcBef>
                <a:spcPct val="0"/>
              </a:spcBef>
            </a:pPr>
            <a:r>
              <a:rPr lang="en-US">
                <a:latin typeface="Century Gothic"/>
                <a:cs typeface="Century Gothic"/>
              </a:rPr>
              <a:t>https://www.youtube.com/watch?v=4dMMCVfKP9s</a:t>
            </a:r>
          </a:p>
          <a:p>
            <a:pPr defTabSz="457200" eaLnBrk="1" hangingPunct="1">
              <a:spcBef>
                <a:spcPct val="0"/>
              </a:spcBef>
            </a:pPr>
            <a:endParaRPr lang="en-US">
              <a:latin typeface="Calibri"/>
            </a:endParaRPr>
          </a:p>
        </p:txBody>
      </p:sp>
      <p:sp>
        <p:nvSpPr>
          <p:cNvPr id="4813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a:ea typeface="ＭＳ Ｐゴシック" charset="0"/>
                <a:cs typeface="ＭＳ Ｐゴシック" charset="0"/>
              </a:defRPr>
            </a:lvl1pPr>
            <a:lvl2pPr marL="742950" indent="-285750" eaLnBrk="0" hangingPunct="0">
              <a:defRPr sz="2400">
                <a:solidFill>
                  <a:schemeClr val="tx1"/>
                </a:solidFill>
                <a:latin typeface="Arial"/>
                <a:ea typeface="ＭＳ Ｐゴシック" charset="0"/>
              </a:defRPr>
            </a:lvl2pPr>
            <a:lvl3pPr marL="1143000" indent="-228600" eaLnBrk="0" hangingPunct="0">
              <a:defRPr sz="2400">
                <a:solidFill>
                  <a:schemeClr val="tx1"/>
                </a:solidFill>
                <a:latin typeface="Arial"/>
                <a:ea typeface="ＭＳ Ｐゴシック" charset="0"/>
              </a:defRPr>
            </a:lvl3pPr>
            <a:lvl4pPr marL="1600200" indent="-228600" eaLnBrk="0" hangingPunct="0">
              <a:defRPr sz="2400">
                <a:solidFill>
                  <a:schemeClr val="tx1"/>
                </a:solidFill>
                <a:latin typeface="Arial"/>
                <a:ea typeface="ＭＳ Ｐゴシック" charset="0"/>
              </a:defRPr>
            </a:lvl4pPr>
            <a:lvl5pPr marL="2057400" indent="-228600" eaLnBrk="0" hangingPunct="0">
              <a:defRPr sz="2400">
                <a:solidFill>
                  <a:schemeClr val="tx1"/>
                </a:solidFill>
                <a:latin typeface="Arial"/>
                <a:ea typeface="ＭＳ Ｐゴシック" charset="0"/>
              </a:defRPr>
            </a:lvl5pPr>
            <a:lvl6pPr marL="2514600" indent="-228600" eaLnBrk="0" fontAlgn="base" hangingPunct="0">
              <a:spcBef>
                <a:spcPct val="0"/>
              </a:spcBef>
              <a:spcAft>
                <a:spcPct val="0"/>
              </a:spcAft>
              <a:defRPr sz="2400">
                <a:solidFill>
                  <a:schemeClr val="tx1"/>
                </a:solidFill>
                <a:latin typeface="Arial"/>
                <a:ea typeface="ＭＳ Ｐゴシック" charset="0"/>
              </a:defRPr>
            </a:lvl6pPr>
            <a:lvl7pPr marL="2971800" indent="-228600" eaLnBrk="0" fontAlgn="base" hangingPunct="0">
              <a:spcBef>
                <a:spcPct val="0"/>
              </a:spcBef>
              <a:spcAft>
                <a:spcPct val="0"/>
              </a:spcAft>
              <a:defRPr sz="2400">
                <a:solidFill>
                  <a:schemeClr val="tx1"/>
                </a:solidFill>
                <a:latin typeface="Arial"/>
                <a:ea typeface="ＭＳ Ｐゴシック" charset="0"/>
              </a:defRPr>
            </a:lvl7pPr>
            <a:lvl8pPr marL="3429000" indent="-228600" eaLnBrk="0" fontAlgn="base" hangingPunct="0">
              <a:spcBef>
                <a:spcPct val="0"/>
              </a:spcBef>
              <a:spcAft>
                <a:spcPct val="0"/>
              </a:spcAft>
              <a:defRPr sz="2400">
                <a:solidFill>
                  <a:schemeClr val="tx1"/>
                </a:solidFill>
                <a:latin typeface="Arial"/>
                <a:ea typeface="ＭＳ Ｐゴシック" charset="0"/>
              </a:defRPr>
            </a:lvl8pPr>
            <a:lvl9pPr marL="3886200" indent="-228600" eaLnBrk="0" fontAlgn="base" hangingPunct="0">
              <a:spcBef>
                <a:spcPct val="0"/>
              </a:spcBef>
              <a:spcAft>
                <a:spcPct val="0"/>
              </a:spcAft>
              <a:defRPr sz="2400">
                <a:solidFill>
                  <a:schemeClr val="tx1"/>
                </a:solidFill>
                <a:latin typeface="Arial"/>
                <a:ea typeface="ＭＳ Ｐゴシック"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E9F44BD2-8DF8-B448-9427-7F687ACF77A8}" type="slidenum">
              <a:rPr kumimoji="0" lang="en-US" sz="1200" b="0" i="0" u="none" strike="noStrike" kern="1200" cap="none" spc="0" normalizeH="0" baseline="0" noProof="0">
                <a:ln>
                  <a:noFill/>
                </a:ln>
                <a:solidFill>
                  <a:prstClr val="black"/>
                </a:solidFill>
                <a:effectLst/>
                <a:uLnTx/>
                <a:uFillTx/>
                <a:latin typeface="Arial"/>
                <a:ea typeface="ＭＳ Ｐゴシック" charset="0"/>
              </a:rPr>
              <a:pPr marL="0" marR="0" lvl="0" indent="0" algn="r" defTabSz="914400" rtl="0" eaLnBrk="1" fontAlgn="base" latinLnBrk="0" hangingPunct="1">
                <a:lnSpc>
                  <a:spcPct val="100000"/>
                </a:lnSpc>
                <a:spcBef>
                  <a:spcPct val="0"/>
                </a:spcBef>
                <a:spcAft>
                  <a:spcPct val="0"/>
                </a:spcAft>
                <a:buClrTx/>
                <a:buSzTx/>
                <a:buFontTx/>
                <a:buNone/>
                <a:defRPr/>
              </a:pPr>
              <a:t>22</a:t>
            </a:fld>
            <a:endParaRPr kumimoji="0" lang="en-US" sz="1200" b="0" i="0" u="none" strike="noStrike" kern="1200" cap="none" spc="0" normalizeH="0" baseline="0" noProof="0">
              <a:ln>
                <a:noFill/>
              </a:ln>
              <a:solidFill>
                <a:prstClr val="black"/>
              </a:solidFill>
              <a:effectLst/>
              <a:uLnTx/>
              <a:uFillTx/>
              <a:latin typeface="Arial"/>
              <a:ea typeface="ＭＳ Ｐゴシック" charset="0"/>
            </a:endParaRPr>
          </a:p>
        </p:txBody>
      </p:sp>
    </p:spTree>
    <p:extLst>
      <p:ext uri="{BB962C8B-B14F-4D97-AF65-F5344CB8AC3E}">
        <p14:creationId xmlns:p14="http://schemas.microsoft.com/office/powerpoint/2010/main" val="21432658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1058C6-ACAC-4271-8E0C-98B8F82D1549}" type="slidenum">
              <a:rPr lang="en-US" smtClean="0"/>
              <a:t>23</a:t>
            </a:fld>
            <a:endParaRPr lang="en-US" dirty="0"/>
          </a:p>
        </p:txBody>
      </p:sp>
    </p:spTree>
    <p:extLst>
      <p:ext uri="{BB962C8B-B14F-4D97-AF65-F5344CB8AC3E}">
        <p14:creationId xmlns:p14="http://schemas.microsoft.com/office/powerpoint/2010/main" val="848158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7968C8-63D7-684D-AE11-F51D4CAC4629}" type="slidenum">
              <a:rPr lang="en-US" smtClean="0"/>
              <a:t>24</a:t>
            </a:fld>
            <a:endParaRPr lang="en-US" dirty="0"/>
          </a:p>
        </p:txBody>
      </p:sp>
    </p:spTree>
    <p:extLst>
      <p:ext uri="{BB962C8B-B14F-4D97-AF65-F5344CB8AC3E}">
        <p14:creationId xmlns:p14="http://schemas.microsoft.com/office/powerpoint/2010/main" val="20095414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1058C6-ACAC-4271-8E0C-98B8F82D1549}" type="slidenum">
              <a:rPr lang="en-US" smtClean="0"/>
              <a:t>25</a:t>
            </a:fld>
            <a:endParaRPr lang="en-US" dirty="0"/>
          </a:p>
        </p:txBody>
      </p:sp>
    </p:spTree>
    <p:extLst>
      <p:ext uri="{BB962C8B-B14F-4D97-AF65-F5344CB8AC3E}">
        <p14:creationId xmlns:p14="http://schemas.microsoft.com/office/powerpoint/2010/main" val="14033946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7968C8-63D7-684D-AE11-F51D4CAC4629}" type="slidenum">
              <a:rPr lang="en-US" smtClean="0"/>
              <a:t>26</a:t>
            </a:fld>
            <a:endParaRPr lang="en-US" dirty="0"/>
          </a:p>
        </p:txBody>
      </p:sp>
    </p:spTree>
    <p:extLst>
      <p:ext uri="{BB962C8B-B14F-4D97-AF65-F5344CB8AC3E}">
        <p14:creationId xmlns:p14="http://schemas.microsoft.com/office/powerpoint/2010/main" val="3747649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Fostering Civil Discourse in Our Communities </a:t>
            </a:r>
            <a:r>
              <a:rPr lang="en-US" sz="1200" b="0" i="0" kern="1200" dirty="0">
                <a:solidFill>
                  <a:schemeClr val="tx1"/>
                </a:solidFill>
                <a:effectLst/>
                <a:latin typeface="+mn-lt"/>
                <a:ea typeface="+mn-ea"/>
                <a:cs typeface="+mn-cs"/>
              </a:rPr>
              <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Initiative to Revive Civility is a national effort launched in July 2017 by the National Institute for Civil Discourse as a counter-narrative to the disrespect that permeates our private and public spaces,. Ohio is one of 4 states where there is an intense focus. This session will help participants better understand the role of civil discourse in creating opportunities for constructive conversations to solve complex and social and political issues. Additionally, participants will learn about Revive Civility Ohio, gain a better understanding of the tools available through the initiative, and explore how local churches can serve as community connectors to bring together people of diverse viewpoints.</a:t>
            </a:r>
          </a:p>
          <a:p>
            <a:endParaRPr lang="en-US" dirty="0"/>
          </a:p>
        </p:txBody>
      </p:sp>
      <p:sp>
        <p:nvSpPr>
          <p:cNvPr id="4" name="Slide Number Placeholder 3"/>
          <p:cNvSpPr>
            <a:spLocks noGrp="1"/>
          </p:cNvSpPr>
          <p:nvPr>
            <p:ph type="sldNum" sz="quarter" idx="10"/>
          </p:nvPr>
        </p:nvSpPr>
        <p:spPr/>
        <p:txBody>
          <a:bodyPr/>
          <a:lstStyle/>
          <a:p>
            <a:fld id="{F67968C8-63D7-684D-AE11-F51D4CAC4629}" type="slidenum">
              <a:rPr lang="en-US" smtClean="0"/>
              <a:t>2</a:t>
            </a:fld>
            <a:endParaRPr lang="en-US" dirty="0"/>
          </a:p>
        </p:txBody>
      </p:sp>
    </p:spTree>
    <p:extLst>
      <p:ext uri="{BB962C8B-B14F-4D97-AF65-F5344CB8AC3E}">
        <p14:creationId xmlns:p14="http://schemas.microsoft.com/office/powerpoint/2010/main" val="15447704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4" name="Google Shape;454;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1067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1058C6-ACAC-4271-8E0C-98B8F82D1549}" type="slidenum">
              <a:rPr lang="en-US" smtClean="0"/>
              <a:t>29</a:t>
            </a:fld>
            <a:endParaRPr lang="en-US" dirty="0"/>
          </a:p>
        </p:txBody>
      </p:sp>
    </p:spTree>
    <p:extLst>
      <p:ext uri="{BB962C8B-B14F-4D97-AF65-F5344CB8AC3E}">
        <p14:creationId xmlns:p14="http://schemas.microsoft.com/office/powerpoint/2010/main" val="14166729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1058C6-ACAC-4271-8E0C-98B8F82D1549}" type="slidenum">
              <a:rPr lang="en-US" smtClean="0"/>
              <a:t>30</a:t>
            </a:fld>
            <a:endParaRPr lang="en-US" dirty="0"/>
          </a:p>
        </p:txBody>
      </p:sp>
    </p:spTree>
    <p:extLst>
      <p:ext uri="{BB962C8B-B14F-4D97-AF65-F5344CB8AC3E}">
        <p14:creationId xmlns:p14="http://schemas.microsoft.com/office/powerpoint/2010/main" val="31395206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1058C6-ACAC-4271-8E0C-98B8F82D1549}" type="slidenum">
              <a:rPr lang="en-US" smtClean="0"/>
              <a:t>32</a:t>
            </a:fld>
            <a:endParaRPr lang="en-US" dirty="0"/>
          </a:p>
        </p:txBody>
      </p:sp>
    </p:spTree>
    <p:extLst>
      <p:ext uri="{BB962C8B-B14F-4D97-AF65-F5344CB8AC3E}">
        <p14:creationId xmlns:p14="http://schemas.microsoft.com/office/powerpoint/2010/main" val="1370719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1058C6-ACAC-4271-8E0C-98B8F82D1549}" type="slidenum">
              <a:rPr lang="en-US" smtClean="0"/>
              <a:t>3</a:t>
            </a:fld>
            <a:endParaRPr lang="en-US" dirty="0"/>
          </a:p>
        </p:txBody>
      </p:sp>
    </p:spTree>
    <p:extLst>
      <p:ext uri="{BB962C8B-B14F-4D97-AF65-F5344CB8AC3E}">
        <p14:creationId xmlns:p14="http://schemas.microsoft.com/office/powerpoint/2010/main" val="433928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cap="none" dirty="0">
                <a:solidFill>
                  <a:schemeClr val="tx1"/>
                </a:solidFill>
                <a:latin typeface="Arial" panose="020B0604020202020204" pitchFamily="34" charset="0"/>
                <a:ea typeface="Arial" charset="0"/>
                <a:cs typeface="Arial" panose="020B0604020202020204" pitchFamily="34" charset="0"/>
              </a:rPr>
              <a:t>NICD integrates research, practice and policy to support and engage: </a:t>
            </a:r>
          </a:p>
          <a:p>
            <a:pPr marL="457200" indent="-457200">
              <a:buClr>
                <a:schemeClr val="accent1"/>
              </a:buClr>
              <a:buFont typeface="Arial" charset="0"/>
              <a:buChar char="•"/>
            </a:pPr>
            <a:r>
              <a:rPr lang="en-US" cap="none" dirty="0">
                <a:solidFill>
                  <a:schemeClr val="tx1"/>
                </a:solidFill>
                <a:latin typeface="Arial" panose="020B0604020202020204" pitchFamily="34" charset="0"/>
                <a:ea typeface="Arial" charset="0"/>
                <a:cs typeface="Arial" panose="020B0604020202020204" pitchFamily="34" charset="0"/>
              </a:rPr>
              <a:t>Elected officials who are capable of working to solve the big issues facing our country.</a:t>
            </a:r>
          </a:p>
          <a:p>
            <a:pPr marL="457200" indent="-457200">
              <a:buClr>
                <a:schemeClr val="accent1"/>
              </a:buClr>
              <a:buFont typeface="Arial" charset="0"/>
              <a:buChar char="•"/>
            </a:pPr>
            <a:r>
              <a:rPr lang="en-US" cap="none" dirty="0">
                <a:solidFill>
                  <a:schemeClr val="tx1"/>
                </a:solidFill>
                <a:latin typeface="Arial" panose="020B0604020202020204" pitchFamily="34" charset="0"/>
                <a:ea typeface="Arial" charset="0"/>
                <a:cs typeface="Arial" panose="020B0604020202020204" pitchFamily="34" charset="0"/>
              </a:rPr>
              <a:t>A public that demands civil discourse as well as government that works in the best interests of the country as a whole. </a:t>
            </a:r>
          </a:p>
          <a:p>
            <a:pPr marL="457200" indent="-457200">
              <a:buClr>
                <a:schemeClr val="accent1"/>
              </a:buClr>
              <a:buFont typeface="Arial" charset="0"/>
              <a:buChar char="•"/>
            </a:pPr>
            <a:r>
              <a:rPr lang="en-US" cap="none" dirty="0">
                <a:solidFill>
                  <a:schemeClr val="tx1"/>
                </a:solidFill>
                <a:latin typeface="Arial" panose="020B0604020202020204" pitchFamily="34" charset="0"/>
                <a:ea typeface="Arial" charset="0"/>
                <a:cs typeface="Arial" panose="020B0604020202020204" pitchFamily="34" charset="0"/>
              </a:rPr>
              <a:t>A media that informs citizens in a fair and responsible way.</a:t>
            </a:r>
          </a:p>
          <a:p>
            <a:endParaRPr lang="en-US" dirty="0"/>
          </a:p>
        </p:txBody>
      </p:sp>
      <p:sp>
        <p:nvSpPr>
          <p:cNvPr id="4" name="Slide Number Placeholder 3"/>
          <p:cNvSpPr>
            <a:spLocks noGrp="1"/>
          </p:cNvSpPr>
          <p:nvPr>
            <p:ph type="sldNum" sz="quarter" idx="10"/>
          </p:nvPr>
        </p:nvSpPr>
        <p:spPr/>
        <p:txBody>
          <a:bodyPr/>
          <a:lstStyle/>
          <a:p>
            <a:fld id="{C31058C6-ACAC-4271-8E0C-98B8F82D1549}" type="slidenum">
              <a:rPr lang="en-US" smtClean="0"/>
              <a:t>4</a:t>
            </a:fld>
            <a:endParaRPr lang="en-US" dirty="0"/>
          </a:p>
        </p:txBody>
      </p:sp>
    </p:spTree>
    <p:extLst>
      <p:ext uri="{BB962C8B-B14F-4D97-AF65-F5344CB8AC3E}">
        <p14:creationId xmlns:p14="http://schemas.microsoft.com/office/powerpoint/2010/main" val="1633146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marL="0" lvl="1" defTabSz="912879"/>
            <a:r>
              <a:rPr lang="en-US" dirty="0"/>
              <a:t>From late 2012 to date </a:t>
            </a:r>
            <a:r>
              <a:rPr lang="mr-IN" dirty="0"/>
              <a:t>–</a:t>
            </a:r>
            <a:r>
              <a:rPr lang="en-US" dirty="0"/>
              <a:t> Ted’s story from Ohio House experience</a:t>
            </a:r>
          </a:p>
          <a:p>
            <a:pPr defTabSz="912879"/>
            <a:endParaRPr lang="en-US" dirty="0"/>
          </a:p>
        </p:txBody>
      </p:sp>
      <p:sp>
        <p:nvSpPr>
          <p:cNvPr id="4" name="Slide Number Placeholder 3"/>
          <p:cNvSpPr>
            <a:spLocks noGrp="1"/>
          </p:cNvSpPr>
          <p:nvPr>
            <p:ph type="sldNum" sz="quarter" idx="5"/>
          </p:nvPr>
        </p:nvSpPr>
        <p:spPr/>
        <p:txBody>
          <a:bodyPr/>
          <a:lstStyle/>
          <a:p>
            <a:pPr>
              <a:defRPr/>
            </a:pPr>
            <a:fld id="{D02848D8-26FF-4E3B-819A-3D593D921592}" type="slidenum">
              <a:rPr lang="en-US" smtClean="0"/>
              <a:pPr>
                <a:defRPr/>
              </a:pPr>
              <a:t>5</a:t>
            </a:fld>
            <a:endParaRPr lang="en-US" dirty="0"/>
          </a:p>
        </p:txBody>
      </p:sp>
    </p:spTree>
    <p:extLst>
      <p:ext uri="{BB962C8B-B14F-4D97-AF65-F5344CB8AC3E}">
        <p14:creationId xmlns:p14="http://schemas.microsoft.com/office/powerpoint/2010/main" val="844038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work here will focus on outreach to all relevant stakeholders to develop the strongest case for each competing perspective and on assembling the best available data for the issue being briefed.  Each CSA member will then be randomly assigned in the October-November timeframe to review the brief to which they are randomly assigned and indicate whether the support or oppose each proposal in the brief.  CSA will then announce the results of the member polls. </a:t>
            </a:r>
            <a:endParaRPr lang="en-US" dirty="0"/>
          </a:p>
        </p:txBody>
      </p:sp>
      <p:sp>
        <p:nvSpPr>
          <p:cNvPr id="4" name="Slide Number Placeholder 3"/>
          <p:cNvSpPr>
            <a:spLocks noGrp="1"/>
          </p:cNvSpPr>
          <p:nvPr>
            <p:ph type="sldNum" sz="quarter" idx="5"/>
          </p:nvPr>
        </p:nvSpPr>
        <p:spPr/>
        <p:txBody>
          <a:bodyPr/>
          <a:lstStyle/>
          <a:p>
            <a:fld id="{F67968C8-63D7-684D-AE11-F51D4CAC4629}" type="slidenum">
              <a:rPr lang="en-US" smtClean="0"/>
              <a:t>6</a:t>
            </a:fld>
            <a:endParaRPr lang="en-US" dirty="0"/>
          </a:p>
        </p:txBody>
      </p:sp>
    </p:spTree>
    <p:extLst>
      <p:ext uri="{BB962C8B-B14F-4D97-AF65-F5344CB8AC3E}">
        <p14:creationId xmlns:p14="http://schemas.microsoft.com/office/powerpoint/2010/main" val="620968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2/3 of Americas say the future of the nation is a very or somewhat significant source of stress (over money and work)</a:t>
            </a:r>
          </a:p>
          <a:p>
            <a:endParaRPr lang="en-US"/>
          </a:p>
        </p:txBody>
      </p:sp>
      <p:sp>
        <p:nvSpPr>
          <p:cNvPr id="4" name="Slide Number Placeholder 3"/>
          <p:cNvSpPr>
            <a:spLocks noGrp="1"/>
          </p:cNvSpPr>
          <p:nvPr>
            <p:ph type="sldNum" sz="quarter" idx="10"/>
          </p:nvPr>
        </p:nvSpPr>
        <p:spPr/>
        <p:txBody>
          <a:bodyPr/>
          <a:lstStyle/>
          <a:p>
            <a:fld id="{FF29AA59-E5F8-4FEE-904E-4DF7BF4C3423}" type="slidenum">
              <a:rPr lang="en-US" smtClean="0"/>
              <a:pPr/>
              <a:t>7</a:t>
            </a:fld>
            <a:endParaRPr lang="en-US"/>
          </a:p>
        </p:txBody>
      </p:sp>
    </p:spTree>
    <p:extLst>
      <p:ext uri="{BB962C8B-B14F-4D97-AF65-F5344CB8AC3E}">
        <p14:creationId xmlns:p14="http://schemas.microsoft.com/office/powerpoint/2010/main" val="790996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1058C6-ACAC-4271-8E0C-98B8F82D1549}" type="slidenum">
              <a:rPr lang="en-US" smtClean="0"/>
              <a:t>8</a:t>
            </a:fld>
            <a:endParaRPr lang="en-US" dirty="0"/>
          </a:p>
        </p:txBody>
      </p:sp>
    </p:spTree>
    <p:extLst>
      <p:ext uri="{BB962C8B-B14F-4D97-AF65-F5344CB8AC3E}">
        <p14:creationId xmlns:p14="http://schemas.microsoft.com/office/powerpoint/2010/main" val="3317923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1058C6-ACAC-4271-8E0C-98B8F82D1549}" type="slidenum">
              <a:rPr lang="en-US" smtClean="0"/>
              <a:t>9</a:t>
            </a:fld>
            <a:endParaRPr lang="en-US" dirty="0"/>
          </a:p>
        </p:txBody>
      </p:sp>
    </p:spTree>
    <p:extLst>
      <p:ext uri="{BB962C8B-B14F-4D97-AF65-F5344CB8AC3E}">
        <p14:creationId xmlns:p14="http://schemas.microsoft.com/office/powerpoint/2010/main" val="12746915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A4E180-2D2F-9B4F-A389-65F88EE11E97}"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A4E180-2D2F-9B4F-A389-65F88EE11E97}"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A4E180-2D2F-9B4F-A389-65F88EE11E97}" type="slidenum">
              <a:rPr lang="en-US" smtClean="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22961" y="2185639"/>
            <a:ext cx="7543800" cy="1450757"/>
          </a:xfrm>
        </p:spPr>
        <p:txBody>
          <a:bodyPr/>
          <a:lstStyle/>
          <a:p>
            <a:r>
              <a:rPr lang="en-US"/>
              <a:t>Click to edit Master title style</a:t>
            </a:r>
            <a:endParaRPr lang="en-US" dirty="0"/>
          </a:p>
        </p:txBody>
      </p:sp>
      <p:sp>
        <p:nvSpPr>
          <p:cNvPr id="4" name="Date Placeholder 3"/>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A4E180-2D2F-9B4F-A389-65F88EE11E97}" type="slidenum">
              <a:rPr lang="en-US" smtClean="0"/>
              <a:t>‹#›</a:t>
            </a:fld>
            <a:endParaRPr lang="en-US" dirty="0"/>
          </a:p>
        </p:txBody>
      </p:sp>
    </p:spTree>
    <p:extLst>
      <p:ext uri="{BB962C8B-B14F-4D97-AF65-F5344CB8AC3E}">
        <p14:creationId xmlns:p14="http://schemas.microsoft.com/office/powerpoint/2010/main" val="5985357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22961" y="2185639"/>
            <a:ext cx="7543800" cy="1450757"/>
          </a:xfrm>
        </p:spPr>
        <p:txBody>
          <a:bodyPr/>
          <a:lstStyle/>
          <a:p>
            <a:r>
              <a:rPr lang="en-US"/>
              <a:t>Click to edit Master title style</a:t>
            </a:r>
            <a:endParaRPr lang="en-US" dirty="0"/>
          </a:p>
        </p:txBody>
      </p:sp>
      <p:sp>
        <p:nvSpPr>
          <p:cNvPr id="4" name="Date Placeholder 3"/>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A4E180-2D2F-9B4F-A389-65F88EE11E97}" type="slidenum">
              <a:rPr lang="en-US" smtClean="0"/>
              <a:t>‹#›</a:t>
            </a:fld>
            <a:endParaRPr lang="en-US" dirty="0"/>
          </a:p>
        </p:txBody>
      </p:sp>
    </p:spTree>
    <p:extLst>
      <p:ext uri="{BB962C8B-B14F-4D97-AF65-F5344CB8AC3E}">
        <p14:creationId xmlns:p14="http://schemas.microsoft.com/office/powerpoint/2010/main" val="2138756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22961" y="2185639"/>
            <a:ext cx="7543800" cy="1450757"/>
          </a:xfrm>
        </p:spPr>
        <p:txBody>
          <a:bodyPr/>
          <a:lstStyle/>
          <a:p>
            <a:r>
              <a:rPr lang="en-US"/>
              <a:t>Click to edit Master title style</a:t>
            </a:r>
            <a:endParaRPr lang="en-US" dirty="0"/>
          </a:p>
        </p:txBody>
      </p:sp>
      <p:sp>
        <p:nvSpPr>
          <p:cNvPr id="4" name="Date Placeholder 3"/>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A4E180-2D2F-9B4F-A389-65F88EE11E97}" type="slidenum">
              <a:rPr lang="en-US" smtClean="0"/>
              <a:t>‹#›</a:t>
            </a:fld>
            <a:endParaRPr lang="en-US" dirty="0"/>
          </a:p>
        </p:txBody>
      </p:sp>
    </p:spTree>
    <p:extLst>
      <p:ext uri="{BB962C8B-B14F-4D97-AF65-F5344CB8AC3E}">
        <p14:creationId xmlns:p14="http://schemas.microsoft.com/office/powerpoint/2010/main" val="1873807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03392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A4E180-2D2F-9B4F-A389-65F88EE11E97}"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A4E180-2D2F-9B4F-A389-65F88EE11E97}"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A4E180-2D2F-9B4F-A389-65F88EE11E97}"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A4E180-2D2F-9B4F-A389-65F88EE11E97}"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A4E180-2D2F-9B4F-A389-65F88EE11E97}"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D5A4E180-2D2F-9B4F-A389-65F88EE11E97}"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89D2AEB0-879F-0145-94CA-D6C520A0D271}" type="datetimeFigureOut">
              <a:rPr lang="en-US" smtClean="0"/>
              <a:t>6/6/2019</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5A4E180-2D2F-9B4F-A389-65F88EE11E97}"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D2AEB0-879F-0145-94CA-D6C520A0D271}" type="datetimeFigureOut">
              <a:rPr lang="en-US" smtClean="0"/>
              <a:t>6/6/2019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A4E180-2D2F-9B4F-A389-65F88EE11E97}"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89D2AEB0-879F-0145-94CA-D6C520A0D271}" type="datetimeFigureOut">
              <a:rPr lang="en-US" smtClean="0"/>
              <a:t>6/6/2019</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D5A4E180-2D2F-9B4F-A389-65F88EE11E97}" type="slidenum">
              <a:rPr lang="en-US" smtClean="0"/>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347330"/>
      </p:ext>
    </p:extLst>
  </p:cSld>
  <p:clrMap bg1="lt1" tx1="dk1" bg2="lt2" tx2="dk2" accent1="accent1" accent2="accent2" accent3="accent3" accent4="accent4" accent5="accent5" accent6="accent6" hlink="hlink" folHlink="folHlink"/>
  <p:sldLayoutIdLst>
    <p:sldLayoutId id="2147484387" r:id="rId1"/>
    <p:sldLayoutId id="2147484388" r:id="rId2"/>
    <p:sldLayoutId id="2147484389" r:id="rId3"/>
    <p:sldLayoutId id="2147484390" r:id="rId4"/>
    <p:sldLayoutId id="2147484391" r:id="rId5"/>
    <p:sldLayoutId id="2147484392" r:id="rId6"/>
    <p:sldLayoutId id="2147484393" r:id="rId7"/>
    <p:sldLayoutId id="2147484394" r:id="rId8"/>
    <p:sldLayoutId id="2147484395" r:id="rId9"/>
    <p:sldLayoutId id="2147484396" r:id="rId10"/>
    <p:sldLayoutId id="2147484397" r:id="rId11"/>
    <p:sldLayoutId id="2147484398" r:id="rId12"/>
    <p:sldLayoutId id="2147484400" r:id="rId13"/>
    <p:sldLayoutId id="2147484405" r:id="rId14"/>
    <p:sldLayoutId id="2147484407" r:id="rId15"/>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tif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hyperlink" Target="https://bakercenter.georgetown.edu/aicpoll/"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www.pbs.org/newshour/economy/do-you-live-in-a-bubble-a-quiz-2" TargetMode="External"/><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emf"/><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3" Type="http://schemas.microsoft.com/office/2007/relationships/hdphoto" Target="../media/hdphoto1.wdp"/><Relationship Id="rId7" Type="http://schemas.openxmlformats.org/officeDocument/2006/relationships/diagramColors" Target="../diagrams/colors1.xml"/><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2.xml.rels><?xml version="1.0" encoding="UTF-8" standalone="yes"?>
<Relationships xmlns="http://schemas.openxmlformats.org/package/2006/relationships"><Relationship Id="rId3" Type="http://schemas.openxmlformats.org/officeDocument/2006/relationships/video" Target="../media/media1.mp4"/><Relationship Id="rId7" Type="http://schemas.openxmlformats.org/officeDocument/2006/relationships/image" Target="../media/image34.png"/><Relationship Id="rId2" Type="http://schemas.microsoft.com/office/2007/relationships/media" Target="../media/media1.mp4"/><Relationship Id="rId1" Type="http://schemas.openxmlformats.org/officeDocument/2006/relationships/tags" Target="../tags/tag1.xml"/><Relationship Id="rId6" Type="http://schemas.openxmlformats.org/officeDocument/2006/relationships/notesSlide" Target="../notesSlides/notesSlide15.xml"/><Relationship Id="rId5" Type="http://schemas.openxmlformats.org/officeDocument/2006/relationships/slideLayout" Target="../slideLayouts/slideLayout6.xml"/><Relationship Id="rId4" Type="http://schemas.openxmlformats.org/officeDocument/2006/relationships/tags" Target="../tags/tag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video" Target="https://player.vimeo.com/video/322030123?app_id=122963" TargetMode="External"/><Relationship Id="rId4" Type="http://schemas.openxmlformats.org/officeDocument/2006/relationships/image" Target="../media/image38.jpeg"/></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5.emf"/></Relationships>
</file>

<file path=ppt/slides/_rels/slide2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hyperlink" Target="http://www.revivecivility.org/" TargetMode="External"/><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5.emf"/><Relationship Id="rId4" Type="http://schemas.openxmlformats.org/officeDocument/2006/relationships/image" Target="../media/image42.jpg"/></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video" Target="https://player.vimeo.com/video/327077933?app_id=122963" TargetMode="External"/><Relationship Id="rId6" Type="http://schemas.openxmlformats.org/officeDocument/2006/relationships/image" Target="../media/image14.emf"/><Relationship Id="rId5" Type="http://schemas.openxmlformats.org/officeDocument/2006/relationships/image" Target="../media/image13.tiff"/><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6.jfif"/><Relationship Id="rId7"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www.taylorjshare.com/ttv/" TargetMode="Externa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t="61155"/>
          <a:stretch/>
        </p:blipFill>
        <p:spPr>
          <a:xfrm>
            <a:off x="174565" y="800835"/>
            <a:ext cx="8794865" cy="232772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8082" y="5214135"/>
            <a:ext cx="1839425" cy="831098"/>
          </a:xfrm>
          <a:prstGeom prst="rect">
            <a:avLst/>
          </a:prstGeom>
        </p:spPr>
      </p:pic>
      <p:pic>
        <p:nvPicPr>
          <p:cNvPr id="9" name="Picture 8"/>
          <p:cNvPicPr>
            <a:picLocks noChangeAspect="1"/>
          </p:cNvPicPr>
          <p:nvPr/>
        </p:nvPicPr>
        <p:blipFill>
          <a:blip r:embed="rId5"/>
          <a:stretch>
            <a:fillRect/>
          </a:stretch>
        </p:blipFill>
        <p:spPr>
          <a:xfrm>
            <a:off x="2982136" y="1012604"/>
            <a:ext cx="3179720" cy="2115959"/>
          </a:xfrm>
          <a:prstGeom prst="rect">
            <a:avLst/>
          </a:prstGeom>
        </p:spPr>
      </p:pic>
      <p:sp>
        <p:nvSpPr>
          <p:cNvPr id="3" name="Rectangle 2"/>
          <p:cNvSpPr/>
          <p:nvPr/>
        </p:nvSpPr>
        <p:spPr>
          <a:xfrm>
            <a:off x="356355" y="3585006"/>
            <a:ext cx="8431282" cy="1210524"/>
          </a:xfrm>
          <a:prstGeom prst="rect">
            <a:avLst/>
          </a:prstGeom>
        </p:spPr>
        <p:txBody>
          <a:bodyPr wrap="none">
            <a:spAutoFit/>
          </a:bodyPr>
          <a:lstStyle/>
          <a:p>
            <a:pPr algn="ctr">
              <a:lnSpc>
                <a:spcPct val="107000"/>
              </a:lnSpc>
              <a:spcAft>
                <a:spcPts val="800"/>
              </a:spcAft>
            </a:pPr>
            <a:r>
              <a:rPr lang="en-US" sz="3200" b="1" kern="1800" dirty="0">
                <a:solidFill>
                  <a:schemeClr val="accent1"/>
                </a:solidFill>
                <a:effectLst/>
                <a:latin typeface="Arial" panose="020B0604020202020204" pitchFamily="34" charset="0"/>
                <a:ea typeface="Calibri" charset="0"/>
                <a:cs typeface="Arial" panose="020B0604020202020204" pitchFamily="34" charset="0"/>
              </a:rPr>
              <a:t>Listening Across Differences and Building</a:t>
            </a:r>
          </a:p>
          <a:p>
            <a:pPr algn="ctr">
              <a:lnSpc>
                <a:spcPct val="107000"/>
              </a:lnSpc>
              <a:spcAft>
                <a:spcPts val="800"/>
              </a:spcAft>
            </a:pPr>
            <a:r>
              <a:rPr lang="en-US" sz="3200" b="1" kern="1800" dirty="0">
                <a:solidFill>
                  <a:schemeClr val="accent1"/>
                </a:solidFill>
                <a:latin typeface="Arial" panose="020B0604020202020204" pitchFamily="34" charset="0"/>
                <a:ea typeface="Calibri" charset="0"/>
                <a:cs typeface="Arial" panose="020B0604020202020204" pitchFamily="34" charset="0"/>
              </a:rPr>
              <a:t>Bridges of Respect in a Polarized America</a:t>
            </a:r>
            <a:endParaRPr lang="en-US" sz="3200" dirty="0">
              <a:solidFill>
                <a:schemeClr val="accent1"/>
              </a:solidFill>
              <a:effectLst/>
              <a:latin typeface="Arial" panose="020B0604020202020204" pitchFamily="34" charset="0"/>
              <a:ea typeface="Calibri" charset="0"/>
              <a:cs typeface="Arial" panose="020B0604020202020204" pitchFamily="34" charset="0"/>
            </a:endParaRPr>
          </a:p>
        </p:txBody>
      </p:sp>
      <p:pic>
        <p:nvPicPr>
          <p:cNvPr id="10" name="Picture 9">
            <a:extLst>
              <a:ext uri="{FF2B5EF4-FFF2-40B4-BE49-F238E27FC236}">
                <a16:creationId xmlns:a16="http://schemas.microsoft.com/office/drawing/2014/main" id="{3B03FE86-C938-4E36-BECD-9DDCB43E9FD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2136" y="5066970"/>
            <a:ext cx="3478984" cy="1004705"/>
          </a:xfrm>
          <a:prstGeom prst="rect">
            <a:avLst/>
          </a:prstGeom>
          <a:solidFill>
            <a:schemeClr val="bg1"/>
          </a:solidFill>
        </p:spPr>
      </p:pic>
      <p:pic>
        <p:nvPicPr>
          <p:cNvPr id="5" name="Picture 4">
            <a:extLst>
              <a:ext uri="{FF2B5EF4-FFF2-40B4-BE49-F238E27FC236}">
                <a16:creationId xmlns:a16="http://schemas.microsoft.com/office/drawing/2014/main" id="{87CE423B-4480-413F-9F3D-32FDC66056DD}"/>
              </a:ext>
            </a:extLst>
          </p:cNvPr>
          <p:cNvPicPr>
            <a:picLocks noChangeAspect="1"/>
          </p:cNvPicPr>
          <p:nvPr/>
        </p:nvPicPr>
        <p:blipFill>
          <a:blip r:embed="rId7"/>
          <a:stretch>
            <a:fillRect/>
          </a:stretch>
        </p:blipFill>
        <p:spPr>
          <a:xfrm>
            <a:off x="564123" y="5002691"/>
            <a:ext cx="2041051" cy="1253986"/>
          </a:xfrm>
          <a:prstGeom prst="rect">
            <a:avLst/>
          </a:prstGeom>
        </p:spPr>
      </p:pic>
    </p:spTree>
    <p:extLst>
      <p:ext uri="{BB962C8B-B14F-4D97-AF65-F5344CB8AC3E}">
        <p14:creationId xmlns:p14="http://schemas.microsoft.com/office/powerpoint/2010/main" val="7706271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6765" y="522867"/>
            <a:ext cx="3350284" cy="967537"/>
          </a:xfrm>
          <a:prstGeom prst="rect">
            <a:avLst/>
          </a:prstGeom>
          <a:solidFill>
            <a:schemeClr val="bg1"/>
          </a:solidFill>
        </p:spPr>
      </p:pic>
      <p:sp>
        <p:nvSpPr>
          <p:cNvPr id="2" name="TextBox 1">
            <a:extLst>
              <a:ext uri="{FF2B5EF4-FFF2-40B4-BE49-F238E27FC236}">
                <a16:creationId xmlns:a16="http://schemas.microsoft.com/office/drawing/2014/main" id="{BF3B9092-94D1-4F30-93E4-F32F56FC1F88}"/>
              </a:ext>
            </a:extLst>
          </p:cNvPr>
          <p:cNvSpPr txBox="1"/>
          <p:nvPr/>
        </p:nvSpPr>
        <p:spPr>
          <a:xfrm>
            <a:off x="866898" y="1752014"/>
            <a:ext cx="7968343" cy="4247317"/>
          </a:xfrm>
          <a:prstGeom prst="rect">
            <a:avLst/>
          </a:prstGeom>
          <a:noFill/>
        </p:spPr>
        <p:txBody>
          <a:bodyPr wrap="square" rtlCol="0">
            <a:spAutoFit/>
          </a:bodyPr>
          <a:lstStyle/>
          <a:p>
            <a:r>
              <a:rPr lang="en-US" dirty="0"/>
              <a:t>I want my </a:t>
            </a:r>
            <a:r>
              <a:rPr lang="en-US" b="1" dirty="0"/>
              <a:t>candidate</a:t>
            </a:r>
            <a:r>
              <a:rPr lang="en-US" dirty="0"/>
              <a:t> to: </a:t>
            </a:r>
          </a:p>
          <a:p>
            <a:r>
              <a:rPr lang="en-US" b="1" dirty="0"/>
              <a:t> </a:t>
            </a:r>
            <a:endParaRPr lang="en-US" dirty="0"/>
          </a:p>
          <a:p>
            <a:pPr lvl="0"/>
            <a:r>
              <a:rPr lang="en-US" dirty="0"/>
              <a:t>Be respectful of others in speech and behavior</a:t>
            </a:r>
          </a:p>
          <a:p>
            <a:pPr lvl="0"/>
            <a:r>
              <a:rPr lang="en-US" dirty="0"/>
              <a:t>Take responsibility for personal behavior, speech, and actions</a:t>
            </a:r>
          </a:p>
          <a:p>
            <a:pPr lvl="0"/>
            <a:r>
              <a:rPr lang="en-US" dirty="0"/>
              <a:t>Speak the truth and act with integrity </a:t>
            </a:r>
          </a:p>
          <a:p>
            <a:pPr lvl="0"/>
            <a:r>
              <a:rPr lang="en-US" dirty="0"/>
              <a:t>Promote civility in political discourse </a:t>
            </a:r>
          </a:p>
          <a:p>
            <a:pPr lvl="0"/>
            <a:r>
              <a:rPr lang="en-US" dirty="0"/>
              <a:t>Run a positive campaign by focusing on supported and opposed policies</a:t>
            </a:r>
          </a:p>
          <a:p>
            <a:r>
              <a:rPr lang="en-US" b="1" dirty="0"/>
              <a:t> </a:t>
            </a:r>
            <a:endParaRPr lang="en-US" dirty="0"/>
          </a:p>
          <a:p>
            <a:r>
              <a:rPr lang="en-US" b="1" dirty="0"/>
              <a:t>I</a:t>
            </a:r>
            <a:r>
              <a:rPr lang="en-US" dirty="0"/>
              <a:t> will:</a:t>
            </a:r>
          </a:p>
          <a:p>
            <a:r>
              <a:rPr lang="en-US" b="1" dirty="0"/>
              <a:t> </a:t>
            </a:r>
            <a:endParaRPr lang="en-US" dirty="0"/>
          </a:p>
          <a:p>
            <a:pPr lvl="0"/>
            <a:r>
              <a:rPr lang="en-US" dirty="0"/>
              <a:t>Be respectful of others in speech and behavior</a:t>
            </a:r>
          </a:p>
          <a:p>
            <a:pPr lvl="0"/>
            <a:r>
              <a:rPr lang="en-US" dirty="0"/>
              <a:t>Take responsibility for personal behavior, attitude, and actions</a:t>
            </a:r>
          </a:p>
          <a:p>
            <a:pPr lvl="0"/>
            <a:r>
              <a:rPr lang="en-US" dirty="0"/>
              <a:t>Promote civility through everyday interactions</a:t>
            </a:r>
          </a:p>
          <a:p>
            <a:pPr lvl="0"/>
            <a:r>
              <a:rPr lang="en-US" dirty="0"/>
              <a:t>Listen fully and attentively to the speaker, seeking to understand them </a:t>
            </a:r>
          </a:p>
          <a:p>
            <a:pPr lvl="0"/>
            <a:r>
              <a:rPr lang="en-US" dirty="0"/>
              <a:t>Practice non-violence, using words to inspire change</a:t>
            </a:r>
          </a:p>
        </p:txBody>
      </p:sp>
      <p:sp>
        <p:nvSpPr>
          <p:cNvPr id="6" name="TextBox 5">
            <a:extLst>
              <a:ext uri="{FF2B5EF4-FFF2-40B4-BE49-F238E27FC236}">
                <a16:creationId xmlns:a16="http://schemas.microsoft.com/office/drawing/2014/main" id="{978F73AC-FF75-48F6-9970-AC9B9321FD48}"/>
              </a:ext>
            </a:extLst>
          </p:cNvPr>
          <p:cNvSpPr txBox="1"/>
          <p:nvPr/>
        </p:nvSpPr>
        <p:spPr>
          <a:xfrm>
            <a:off x="1941616" y="261257"/>
            <a:ext cx="5818908" cy="523220"/>
          </a:xfrm>
          <a:prstGeom prst="rect">
            <a:avLst/>
          </a:prstGeom>
          <a:noFill/>
        </p:spPr>
        <p:txBody>
          <a:bodyPr wrap="square" rtlCol="0">
            <a:spAutoFit/>
          </a:bodyPr>
          <a:lstStyle/>
          <a:p>
            <a:r>
              <a:rPr lang="en-US" sz="2800" b="1" dirty="0">
                <a:solidFill>
                  <a:srgbClr val="000099"/>
                </a:solidFill>
              </a:rPr>
              <a:t>Standards of Conduct for Debates</a:t>
            </a:r>
            <a:endParaRPr lang="en-US" sz="2800" dirty="0">
              <a:solidFill>
                <a:srgbClr val="000099"/>
              </a:solidFill>
            </a:endParaRPr>
          </a:p>
        </p:txBody>
      </p:sp>
    </p:spTree>
    <p:extLst>
      <p:ext uri="{BB962C8B-B14F-4D97-AF65-F5344CB8AC3E}">
        <p14:creationId xmlns:p14="http://schemas.microsoft.com/office/powerpoint/2010/main" val="3139942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0129"/>
            <a:ext cx="8229600" cy="1143000"/>
          </a:xfrm>
        </p:spPr>
        <p:txBody>
          <a:bodyPr>
            <a:normAutofit/>
          </a:bodyPr>
          <a:lstStyle/>
          <a:p>
            <a:pPr algn="ctr"/>
            <a:r>
              <a:rPr lang="en-US" sz="5400" b="1" cap="small" dirty="0">
                <a:solidFill>
                  <a:srgbClr val="002060"/>
                </a:solidFill>
              </a:rPr>
              <a:t>What Does The Data Say?</a:t>
            </a:r>
          </a:p>
        </p:txBody>
      </p:sp>
      <p:sp>
        <p:nvSpPr>
          <p:cNvPr id="3" name="Rectangle 2"/>
          <p:cNvSpPr/>
          <p:nvPr/>
        </p:nvSpPr>
        <p:spPr>
          <a:xfrm>
            <a:off x="457200" y="942250"/>
            <a:ext cx="4182411" cy="5970865"/>
          </a:xfrm>
          <a:prstGeom prst="rect">
            <a:avLst/>
          </a:prstGeom>
          <a:noFill/>
        </p:spPr>
        <p:txBody>
          <a:bodyPr wrap="square">
            <a:spAutoFit/>
          </a:bodyPr>
          <a:lstStyle/>
          <a:p>
            <a:endParaRPr lang="en-US" dirty="0"/>
          </a:p>
          <a:p>
            <a:r>
              <a:rPr lang="en-US" sz="4000" b="1" dirty="0">
                <a:solidFill>
                  <a:schemeClr val="accent1"/>
                </a:solidFill>
              </a:rPr>
              <a:t>93%</a:t>
            </a:r>
            <a:r>
              <a:rPr lang="en-US" sz="4400" dirty="0">
                <a:solidFill>
                  <a:schemeClr val="accent1"/>
                </a:solidFill>
              </a:rPr>
              <a:t>	</a:t>
            </a:r>
            <a:r>
              <a:rPr lang="en-US" sz="2800" dirty="0">
                <a:solidFill>
                  <a:schemeClr val="accent1"/>
                </a:solidFill>
              </a:rPr>
              <a:t>  </a:t>
            </a:r>
            <a:r>
              <a:rPr lang="en-US" sz="2800" dirty="0"/>
              <a:t>	Civility Problem</a:t>
            </a:r>
          </a:p>
          <a:p>
            <a:r>
              <a:rPr lang="en-US" sz="4000" b="1" dirty="0">
                <a:solidFill>
                  <a:schemeClr val="accent1"/>
                </a:solidFill>
              </a:rPr>
              <a:t>84%</a:t>
            </a:r>
            <a:r>
              <a:rPr lang="en-US" sz="4000" dirty="0"/>
              <a:t>		</a:t>
            </a:r>
            <a:r>
              <a:rPr lang="en-US" sz="2800" dirty="0"/>
              <a:t>Experienced 				Incivility</a:t>
            </a:r>
          </a:p>
          <a:p>
            <a:r>
              <a:rPr lang="en-US" sz="4000" b="1" dirty="0">
                <a:solidFill>
                  <a:schemeClr val="accent1"/>
                </a:solidFill>
              </a:rPr>
              <a:t>83%</a:t>
            </a:r>
            <a:r>
              <a:rPr lang="en-US" dirty="0"/>
              <a:t> 	</a:t>
            </a:r>
            <a:r>
              <a:rPr lang="en-US" sz="2800" dirty="0"/>
              <a:t>Incivility leads to 			Intolerance of 				Free Speech</a:t>
            </a:r>
          </a:p>
          <a:p>
            <a:endParaRPr lang="en-US" dirty="0"/>
          </a:p>
          <a:p>
            <a:r>
              <a:rPr lang="en-US" sz="4000" b="1" dirty="0">
                <a:solidFill>
                  <a:schemeClr val="accent1"/>
                </a:solidFill>
              </a:rPr>
              <a:t>79%</a:t>
            </a:r>
            <a:r>
              <a:rPr lang="en-US" dirty="0"/>
              <a:t> 	</a:t>
            </a:r>
            <a:r>
              <a:rPr lang="en-US" sz="2800" dirty="0"/>
              <a:t>Incivility is leading 			to less political 				engagement</a:t>
            </a:r>
          </a:p>
          <a:p>
            <a:endParaRPr lang="en-US" sz="800" dirty="0"/>
          </a:p>
          <a:p>
            <a:r>
              <a:rPr lang="en-US" sz="1200" dirty="0"/>
              <a:t>Weber Shandwick  Annual </a:t>
            </a:r>
            <a:r>
              <a:rPr lang="en-US" sz="1200" i="1" dirty="0"/>
              <a:t>Civility in America  Survey 2016 &amp; 2018.</a:t>
            </a:r>
            <a:endParaRPr lang="en-US" sz="1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5815" y="1028781"/>
            <a:ext cx="4318185" cy="5591712"/>
          </a:xfrm>
          <a:prstGeom prst="rect">
            <a:avLst/>
          </a:prstGeom>
        </p:spPr>
      </p:pic>
    </p:spTree>
    <p:extLst>
      <p:ext uri="{BB962C8B-B14F-4D97-AF65-F5344CB8AC3E}">
        <p14:creationId xmlns:p14="http://schemas.microsoft.com/office/powerpoint/2010/main" val="1662692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3"/>
          <a:srcRect l="57813" t="35839" r="6250" b="46193"/>
          <a:stretch/>
        </p:blipFill>
        <p:spPr>
          <a:xfrm>
            <a:off x="190500" y="292567"/>
            <a:ext cx="8763000" cy="1752600"/>
          </a:xfrm>
          <a:prstGeom prst="rect">
            <a:avLst/>
          </a:prstGeom>
        </p:spPr>
      </p:pic>
      <p:pic>
        <p:nvPicPr>
          <p:cNvPr id="1026" name="Picture 2" descr="http://www.apa.org/Images/2018-SIA-infograph-CommonStress_tcm7-22549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3173" y="2050023"/>
            <a:ext cx="3597654" cy="4807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00216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497DE5-0939-4D1D-9350-0C5E1B209C6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5CCC70ED-6C63-4537-B7EB-51990D6C0A6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4043" y="457200"/>
            <a:ext cx="8455914"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B76E24C1-2968-40DC-A36E-F6B85F0F075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2049" y="521208"/>
            <a:ext cx="8359902"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descr="http://thefederalist.com/wp-content/uploads/2018/10/seriousthreat.jpg"/>
          <p:cNvPicPr/>
          <p:nvPr/>
        </p:nvPicPr>
        <p:blipFill>
          <a:blip r:embed="rId3">
            <a:extLst>
              <a:ext uri="{28A0092B-C50C-407E-A947-70E740481C1C}">
                <a14:useLocalDpi xmlns:a14="http://schemas.microsoft.com/office/drawing/2010/main" val="0"/>
              </a:ext>
            </a:extLst>
          </a:blip>
          <a:srcRect/>
          <a:stretch>
            <a:fillRect/>
          </a:stretch>
        </p:blipFill>
        <p:spPr bwMode="auto">
          <a:xfrm>
            <a:off x="736270" y="739803"/>
            <a:ext cx="7576457" cy="5378394"/>
          </a:xfrm>
          <a:prstGeom prst="rect">
            <a:avLst/>
          </a:prstGeom>
          <a:noFill/>
        </p:spPr>
      </p:pic>
      <p:sp>
        <p:nvSpPr>
          <p:cNvPr id="6" name="Rectangle 5"/>
          <p:cNvSpPr/>
          <p:nvPr/>
        </p:nvSpPr>
        <p:spPr>
          <a:xfrm>
            <a:off x="2063068" y="6400800"/>
            <a:ext cx="5551658" cy="461665"/>
          </a:xfrm>
          <a:prstGeom prst="rect">
            <a:avLst/>
          </a:prstGeom>
        </p:spPr>
        <p:txBody>
          <a:bodyPr wrap="square">
            <a:spAutoFit/>
          </a:bodyPr>
          <a:lstStyle/>
          <a:p>
            <a:r>
              <a:rPr lang="en-US" sz="800" b="1" u="sng" dirty="0">
                <a:solidFill>
                  <a:schemeClr val="bg1"/>
                </a:solidFill>
                <a:latin typeface="Arial" charset="0"/>
                <a:ea typeface="Arial" charset="0"/>
                <a:cs typeface="Arial" charset="0"/>
                <a:hlinkClick r:id="rId4"/>
              </a:rPr>
              <a:t>2018 American Institutional Confidence Poll</a:t>
            </a:r>
            <a:r>
              <a:rPr lang="en-US" sz="800" dirty="0">
                <a:solidFill>
                  <a:schemeClr val="bg1"/>
                </a:solidFill>
                <a:latin typeface="Arial" charset="0"/>
                <a:ea typeface="Arial" charset="0"/>
                <a:cs typeface="Arial" charset="0"/>
              </a:rPr>
              <a:t>, conducted by YouGov. sponsored by the John S. and James L. Knight Foundation and Georgetown University’s Bakeer for Leadership &amp; Governance and conducted in June and July 2018. </a:t>
            </a:r>
          </a:p>
        </p:txBody>
      </p:sp>
    </p:spTree>
    <p:extLst>
      <p:ext uri="{BB962C8B-B14F-4D97-AF65-F5344CB8AC3E}">
        <p14:creationId xmlns:p14="http://schemas.microsoft.com/office/powerpoint/2010/main" val="29101603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7B2E26-7C54-4F53-8911-00B0F4DC0C1A}"/>
              </a:ext>
            </a:extLst>
          </p:cNvPr>
          <p:cNvPicPr>
            <a:picLocks noChangeAspect="1"/>
          </p:cNvPicPr>
          <p:nvPr/>
        </p:nvPicPr>
        <p:blipFill>
          <a:blip r:embed="rId3"/>
          <a:stretch>
            <a:fillRect/>
          </a:stretch>
        </p:blipFill>
        <p:spPr>
          <a:xfrm>
            <a:off x="190982" y="143237"/>
            <a:ext cx="8762035" cy="6571526"/>
          </a:xfrm>
          <a:prstGeom prst="rect">
            <a:avLst/>
          </a:prstGeom>
        </p:spPr>
      </p:pic>
    </p:spTree>
    <p:extLst>
      <p:ext uri="{BB962C8B-B14F-4D97-AF65-F5344CB8AC3E}">
        <p14:creationId xmlns:p14="http://schemas.microsoft.com/office/powerpoint/2010/main" val="1216497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6146443" y="6457896"/>
            <a:ext cx="2895600" cy="365125"/>
          </a:xfrm>
        </p:spPr>
        <p:txBody>
          <a:bodyPr/>
          <a:lstStyle/>
          <a:p>
            <a:endParaRPr kumimoji="0" lang="en-US" dirty="0"/>
          </a:p>
        </p:txBody>
      </p:sp>
      <p:pic>
        <p:nvPicPr>
          <p:cNvPr id="3" name="Picture 2" descr="Screenshot 2019-03-07 09.41.54.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335227" y="280452"/>
            <a:ext cx="4880664" cy="6792720"/>
          </a:xfrm>
          <a:prstGeom prst="rect">
            <a:avLst/>
          </a:prstGeom>
        </p:spPr>
      </p:pic>
      <p:sp>
        <p:nvSpPr>
          <p:cNvPr id="2" name="Title 1"/>
          <p:cNvSpPr>
            <a:spLocks noGrp="1"/>
          </p:cNvSpPr>
          <p:nvPr>
            <p:ph type="title"/>
          </p:nvPr>
        </p:nvSpPr>
        <p:spPr>
          <a:xfrm>
            <a:off x="5688279" y="4675550"/>
            <a:ext cx="3246885" cy="1429871"/>
          </a:xfrm>
        </p:spPr>
        <p:txBody>
          <a:bodyPr>
            <a:normAutofit fontScale="90000"/>
          </a:bodyPr>
          <a:lstStyle/>
          <a:p>
            <a:pPr algn="ctr"/>
            <a:r>
              <a:rPr lang="en-US" sz="2800" b="1" dirty="0">
                <a:solidFill>
                  <a:schemeClr val="accent1"/>
                </a:solidFill>
                <a:hlinkClick r:id="rId3">
                  <a:extLst>
                    <a:ext uri="{A12FA001-AC4F-418D-AE19-62706E023703}">
                      <ahyp:hlinkClr xmlns:ahyp="http://schemas.microsoft.com/office/drawing/2018/hyperlinkcolor" xmlns="" val="tx"/>
                    </a:ext>
                  </a:extLst>
                </a:hlinkClick>
              </a:rPr>
              <a:t>www.pbs.org/newshour/economy/do-you-live-in-a-bubble-a-quiz-2</a:t>
            </a:r>
            <a:r>
              <a:rPr lang="en-US" sz="2800" dirty="0"/>
              <a:t/>
            </a:r>
            <a:br>
              <a:rPr lang="en-US" sz="2800" dirty="0"/>
            </a:br>
            <a:endParaRPr lang="en-US" sz="2800" dirty="0"/>
          </a:p>
        </p:txBody>
      </p:sp>
      <p:sp>
        <p:nvSpPr>
          <p:cNvPr id="4" name="TextBox 3">
            <a:extLst>
              <a:ext uri="{FF2B5EF4-FFF2-40B4-BE49-F238E27FC236}">
                <a16:creationId xmlns:a16="http://schemas.microsoft.com/office/drawing/2014/main" id="{BCDD12E1-DFA5-48C7-B6D8-FD449619AAD4}"/>
              </a:ext>
            </a:extLst>
          </p:cNvPr>
          <p:cNvSpPr txBox="1"/>
          <p:nvPr/>
        </p:nvSpPr>
        <p:spPr>
          <a:xfrm>
            <a:off x="2074703" y="367858"/>
            <a:ext cx="5237018" cy="769441"/>
          </a:xfrm>
          <a:prstGeom prst="rect">
            <a:avLst/>
          </a:prstGeom>
          <a:noFill/>
        </p:spPr>
        <p:txBody>
          <a:bodyPr wrap="square" rtlCol="0">
            <a:spAutoFit/>
          </a:bodyPr>
          <a:lstStyle/>
          <a:p>
            <a:r>
              <a:rPr lang="en-US" sz="4400" b="1" dirty="0">
                <a:solidFill>
                  <a:schemeClr val="accent1"/>
                </a:solidFill>
              </a:rPr>
              <a:t>Understanding Why</a:t>
            </a:r>
          </a:p>
        </p:txBody>
      </p:sp>
    </p:spTree>
    <p:extLst>
      <p:ext uri="{BB962C8B-B14F-4D97-AF65-F5344CB8AC3E}">
        <p14:creationId xmlns:p14="http://schemas.microsoft.com/office/powerpoint/2010/main" val="32774822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0477"/>
            <a:ext cx="7770813" cy="1429871"/>
          </a:xfrm>
        </p:spPr>
        <p:txBody>
          <a:bodyPr>
            <a:normAutofit/>
          </a:bodyPr>
          <a:lstStyle/>
          <a:p>
            <a:r>
              <a:rPr lang="en-US" sz="4000" b="1" dirty="0">
                <a:solidFill>
                  <a:schemeClr val="accent1"/>
                </a:solidFill>
                <a:latin typeface="+mn-lt"/>
              </a:rPr>
              <a:t>More in Common</a:t>
            </a:r>
          </a:p>
        </p:txBody>
      </p:sp>
      <p:sp>
        <p:nvSpPr>
          <p:cNvPr id="5" name="Footer Placeholder 4"/>
          <p:cNvSpPr>
            <a:spLocks noGrp="1"/>
          </p:cNvSpPr>
          <p:nvPr>
            <p:ph type="ftr" sz="quarter" idx="11"/>
          </p:nvPr>
        </p:nvSpPr>
        <p:spPr>
          <a:xfrm>
            <a:off x="6146443" y="6457896"/>
            <a:ext cx="2895600" cy="365125"/>
          </a:xfrm>
        </p:spPr>
        <p:txBody>
          <a:bodyPr/>
          <a:lstStyle/>
          <a:p>
            <a:endParaRPr kumimoji="0" lang="en-US" dirty="0"/>
          </a:p>
        </p:txBody>
      </p:sp>
      <p:pic>
        <p:nvPicPr>
          <p:cNvPr id="6" name="Picture 5" descr="Screenshot 2019-03-19 09.00.22.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838467" y="336712"/>
            <a:ext cx="5459220" cy="7064872"/>
          </a:xfrm>
          <a:prstGeom prst="rect">
            <a:avLst/>
          </a:prstGeom>
        </p:spPr>
      </p:pic>
    </p:spTree>
    <p:extLst>
      <p:ext uri="{BB962C8B-B14F-4D97-AF65-F5344CB8AC3E}">
        <p14:creationId xmlns:p14="http://schemas.microsoft.com/office/powerpoint/2010/main" val="4490301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1087" y="344292"/>
            <a:ext cx="7081822" cy="939594"/>
          </a:xfrm>
        </p:spPr>
        <p:txBody>
          <a:bodyPr>
            <a:normAutofit/>
          </a:bodyPr>
          <a:lstStyle/>
          <a:p>
            <a:r>
              <a:rPr lang="en-US" sz="4000" b="1" dirty="0">
                <a:solidFill>
                  <a:schemeClr val="accent1"/>
                </a:solidFill>
                <a:latin typeface="+mn-lt"/>
              </a:rPr>
              <a:t>Hidden Tribes</a:t>
            </a:r>
          </a:p>
        </p:txBody>
      </p:sp>
      <p:sp>
        <p:nvSpPr>
          <p:cNvPr id="8" name="Footer Placeholder 7"/>
          <p:cNvSpPr>
            <a:spLocks noGrp="1"/>
          </p:cNvSpPr>
          <p:nvPr>
            <p:ph type="ftr" sz="quarter" idx="11"/>
          </p:nvPr>
        </p:nvSpPr>
        <p:spPr>
          <a:xfrm>
            <a:off x="6333697" y="6427570"/>
            <a:ext cx="2895600" cy="365125"/>
          </a:xfrm>
        </p:spPr>
        <p:txBody>
          <a:bodyPr/>
          <a:lstStyle/>
          <a:p>
            <a:endParaRPr kumimoji="0" lang="en-US" dirty="0"/>
          </a:p>
        </p:txBody>
      </p:sp>
      <p:sp>
        <p:nvSpPr>
          <p:cNvPr id="4" name="TextBox 3"/>
          <p:cNvSpPr txBox="1"/>
          <p:nvPr/>
        </p:nvSpPr>
        <p:spPr>
          <a:xfrm>
            <a:off x="2385425" y="5716317"/>
            <a:ext cx="4373147" cy="461665"/>
          </a:xfrm>
          <a:prstGeom prst="rect">
            <a:avLst/>
          </a:prstGeom>
          <a:noFill/>
        </p:spPr>
        <p:txBody>
          <a:bodyPr wrap="square" rtlCol="0">
            <a:spAutoFit/>
          </a:bodyPr>
          <a:lstStyle/>
          <a:p>
            <a:pPr algn="ctr"/>
            <a:r>
              <a:rPr lang="en-US" sz="2400" b="1" dirty="0"/>
              <a:t>Exhausted Majority</a:t>
            </a:r>
          </a:p>
        </p:txBody>
      </p:sp>
      <p:sp>
        <p:nvSpPr>
          <p:cNvPr id="5" name="Left Arrow 4"/>
          <p:cNvSpPr/>
          <p:nvPr/>
        </p:nvSpPr>
        <p:spPr>
          <a:xfrm>
            <a:off x="2545682" y="5827617"/>
            <a:ext cx="492239" cy="23906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ight Arrow 5"/>
          <p:cNvSpPr/>
          <p:nvPr/>
        </p:nvSpPr>
        <p:spPr>
          <a:xfrm>
            <a:off x="6084496" y="5829994"/>
            <a:ext cx="498402" cy="21391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Hidden Tribes v3.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262" y="1116281"/>
            <a:ext cx="8312728" cy="5186496"/>
          </a:xfrm>
          <a:prstGeom prst="rect">
            <a:avLst/>
          </a:prstGeom>
        </p:spPr>
      </p:pic>
    </p:spTree>
    <p:extLst>
      <p:ext uri="{BB962C8B-B14F-4D97-AF65-F5344CB8AC3E}">
        <p14:creationId xmlns:p14="http://schemas.microsoft.com/office/powerpoint/2010/main" val="38729576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rgbClr val="C0504D"/>
                </a:solidFill>
              </a:rPr>
              <a:t>Power of Democracy</a:t>
            </a:r>
            <a:r>
              <a:rPr lang="en-US" b="1" dirty="0"/>
              <a:t/>
            </a:r>
            <a:br>
              <a:rPr lang="en-US" b="1" dirty="0"/>
            </a:br>
            <a:r>
              <a:rPr lang="en-US" b="1" dirty="0"/>
              <a:t>Civic Learning Partnerships</a:t>
            </a:r>
          </a:p>
        </p:txBody>
      </p:sp>
      <p:pic>
        <p:nvPicPr>
          <p:cNvPr id="5" name="Content Placeholder 4" descr="Screenshot 2019-05-27 12.59.44.png"/>
          <p:cNvPicPr>
            <a:picLocks noGrp="1" noChangeAspect="1"/>
          </p:cNvPicPr>
          <p:nvPr>
            <p:ph idx="1"/>
          </p:nvPr>
        </p:nvPicPr>
        <p:blipFill>
          <a:blip r:embed="rId2">
            <a:extLst>
              <a:ext uri="{28A0092B-C50C-407E-A947-70E740481C1C}">
                <a14:useLocalDpi xmlns:a14="http://schemas.microsoft.com/office/drawing/2010/main" val="0"/>
              </a:ext>
            </a:extLst>
          </a:blip>
          <a:srcRect l="-19012" r="-19012"/>
          <a:stretch>
            <a:fillRect/>
          </a:stretch>
        </p:blipFill>
        <p:spPr>
          <a:ln>
            <a:solidFill>
              <a:schemeClr val="accent5"/>
            </a:solidFill>
          </a:ln>
        </p:spPr>
      </p:pic>
    </p:spTree>
    <p:extLst>
      <p:ext uri="{BB962C8B-B14F-4D97-AF65-F5344CB8AC3E}">
        <p14:creationId xmlns:p14="http://schemas.microsoft.com/office/powerpoint/2010/main" val="25836389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Power of Democracy</a:t>
            </a:r>
            <a:br>
              <a:rPr lang="en-US" b="1" dirty="0"/>
            </a:br>
            <a:r>
              <a:rPr lang="en-US" b="1" dirty="0">
                <a:solidFill>
                  <a:schemeClr val="accent2"/>
                </a:solidFill>
              </a:rPr>
              <a:t>Civic Learning Partnerships</a:t>
            </a:r>
          </a:p>
        </p:txBody>
      </p:sp>
      <p:pic>
        <p:nvPicPr>
          <p:cNvPr id="4" name="Content Placeholder 3" descr="Screenshot 2019-05-27 13.00.52.png"/>
          <p:cNvPicPr>
            <a:picLocks noGrp="1" noChangeAspect="1"/>
          </p:cNvPicPr>
          <p:nvPr>
            <p:ph idx="1"/>
          </p:nvPr>
        </p:nvPicPr>
        <p:blipFill>
          <a:blip r:embed="rId2">
            <a:extLst>
              <a:ext uri="{28A0092B-C50C-407E-A947-70E740481C1C}">
                <a14:useLocalDpi xmlns:a14="http://schemas.microsoft.com/office/drawing/2010/main" val="0"/>
              </a:ext>
            </a:extLst>
          </a:blip>
          <a:srcRect t="4810" b="4810"/>
          <a:stretch>
            <a:fillRect/>
          </a:stretch>
        </p:blipFill>
        <p:spPr/>
      </p:pic>
    </p:spTree>
    <p:extLst>
      <p:ext uri="{BB962C8B-B14F-4D97-AF65-F5344CB8AC3E}">
        <p14:creationId xmlns:p14="http://schemas.microsoft.com/office/powerpoint/2010/main" val="1565237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3713" y="216935"/>
            <a:ext cx="1839425" cy="831098"/>
          </a:xfrm>
          <a:prstGeom prst="rect">
            <a:avLst/>
          </a:prstGeom>
        </p:spPr>
      </p:pic>
      <p:sp>
        <p:nvSpPr>
          <p:cNvPr id="3" name="Rectangle 2"/>
          <p:cNvSpPr/>
          <p:nvPr/>
        </p:nvSpPr>
        <p:spPr>
          <a:xfrm>
            <a:off x="261256" y="1440747"/>
            <a:ext cx="8882743" cy="458780"/>
          </a:xfrm>
          <a:prstGeom prst="rect">
            <a:avLst/>
          </a:prstGeom>
        </p:spPr>
        <p:txBody>
          <a:bodyPr wrap="square">
            <a:spAutoFit/>
          </a:bodyPr>
          <a:lstStyle/>
          <a:p>
            <a:pPr>
              <a:lnSpc>
                <a:spcPct val="107000"/>
              </a:lnSpc>
              <a:spcAft>
                <a:spcPts val="800"/>
              </a:spcAft>
            </a:pPr>
            <a:r>
              <a:rPr lang="en-US" sz="2400" b="1" kern="1800" dirty="0">
                <a:solidFill>
                  <a:schemeClr val="accent1"/>
                </a:solidFill>
                <a:effectLst/>
                <a:latin typeface="Arial" panose="020B0604020202020204" pitchFamily="34" charset="0"/>
                <a:ea typeface="Calibri" charset="0"/>
                <a:cs typeface="Arial" panose="020B0604020202020204" pitchFamily="34" charset="0"/>
              </a:rPr>
              <a:t>Listening Across Differences - Building </a:t>
            </a:r>
            <a:r>
              <a:rPr lang="en-US" sz="2400" b="1" kern="1800" dirty="0">
                <a:solidFill>
                  <a:schemeClr val="accent1"/>
                </a:solidFill>
                <a:latin typeface="Arial" panose="020B0604020202020204" pitchFamily="34" charset="0"/>
                <a:ea typeface="Calibri" charset="0"/>
                <a:cs typeface="Arial" panose="020B0604020202020204" pitchFamily="34" charset="0"/>
              </a:rPr>
              <a:t>Bridges of Respect</a:t>
            </a:r>
            <a:endParaRPr lang="en-US" sz="2400" dirty="0">
              <a:solidFill>
                <a:schemeClr val="accent1"/>
              </a:solidFill>
              <a:effectLst/>
              <a:latin typeface="Arial" panose="020B0604020202020204" pitchFamily="34" charset="0"/>
              <a:ea typeface="Calibri" charset="0"/>
              <a:cs typeface="Arial" panose="020B0604020202020204" pitchFamily="34" charset="0"/>
            </a:endParaRPr>
          </a:p>
        </p:txBody>
      </p:sp>
      <p:pic>
        <p:nvPicPr>
          <p:cNvPr id="10" name="Picture 9">
            <a:extLst>
              <a:ext uri="{FF2B5EF4-FFF2-40B4-BE49-F238E27FC236}">
                <a16:creationId xmlns:a16="http://schemas.microsoft.com/office/drawing/2014/main" id="{3B03FE86-C938-4E36-BECD-9DDCB43E9F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7768" y="103084"/>
            <a:ext cx="3478984" cy="1004705"/>
          </a:xfrm>
          <a:prstGeom prst="rect">
            <a:avLst/>
          </a:prstGeom>
          <a:solidFill>
            <a:schemeClr val="bg1"/>
          </a:solidFill>
        </p:spPr>
      </p:pic>
      <p:pic>
        <p:nvPicPr>
          <p:cNvPr id="5" name="Picture 4">
            <a:extLst>
              <a:ext uri="{FF2B5EF4-FFF2-40B4-BE49-F238E27FC236}">
                <a16:creationId xmlns:a16="http://schemas.microsoft.com/office/drawing/2014/main" id="{87CE423B-4480-413F-9F3D-32FDC66056DD}"/>
              </a:ext>
            </a:extLst>
          </p:cNvPr>
          <p:cNvPicPr>
            <a:picLocks noChangeAspect="1"/>
          </p:cNvPicPr>
          <p:nvPr/>
        </p:nvPicPr>
        <p:blipFill>
          <a:blip r:embed="rId5"/>
          <a:stretch>
            <a:fillRect/>
          </a:stretch>
        </p:blipFill>
        <p:spPr>
          <a:xfrm>
            <a:off x="564123" y="216935"/>
            <a:ext cx="2041051" cy="1253986"/>
          </a:xfrm>
          <a:prstGeom prst="rect">
            <a:avLst/>
          </a:prstGeom>
        </p:spPr>
      </p:pic>
      <p:sp>
        <p:nvSpPr>
          <p:cNvPr id="2" name="TextBox 1">
            <a:extLst>
              <a:ext uri="{FF2B5EF4-FFF2-40B4-BE49-F238E27FC236}">
                <a16:creationId xmlns:a16="http://schemas.microsoft.com/office/drawing/2014/main" id="{10AD8683-3192-46A4-85EE-58CFC1F75329}"/>
              </a:ext>
            </a:extLst>
          </p:cNvPr>
          <p:cNvSpPr txBox="1"/>
          <p:nvPr/>
        </p:nvSpPr>
        <p:spPr>
          <a:xfrm>
            <a:off x="130628" y="2072219"/>
            <a:ext cx="8882743" cy="4801314"/>
          </a:xfrm>
          <a:prstGeom prst="rect">
            <a:avLst/>
          </a:prstGeom>
          <a:noFill/>
        </p:spPr>
        <p:txBody>
          <a:bodyPr wrap="square" rtlCol="0">
            <a:spAutoFit/>
          </a:bodyPr>
          <a:lstStyle/>
          <a:p>
            <a:pPr algn="ctr"/>
            <a:r>
              <a:rPr lang="en-US" sz="4000" b="1" dirty="0">
                <a:solidFill>
                  <a:srgbClr val="000099"/>
                </a:solidFill>
              </a:rPr>
              <a:t>Agenda</a:t>
            </a:r>
          </a:p>
          <a:p>
            <a:pPr marL="457200" indent="-457200">
              <a:lnSpc>
                <a:spcPct val="150000"/>
              </a:lnSpc>
              <a:buFont typeface="Arial" panose="020B0604020202020204" pitchFamily="34" charset="0"/>
              <a:buChar char="•"/>
            </a:pPr>
            <a:r>
              <a:rPr lang="en-US" sz="2800" b="1" dirty="0">
                <a:solidFill>
                  <a:srgbClr val="000099"/>
                </a:solidFill>
              </a:rPr>
              <a:t>Introduction and Hopes</a:t>
            </a:r>
          </a:p>
          <a:p>
            <a:pPr marL="457200" indent="-457200">
              <a:lnSpc>
                <a:spcPct val="150000"/>
              </a:lnSpc>
              <a:buFont typeface="Arial" panose="020B0604020202020204" pitchFamily="34" charset="0"/>
              <a:buChar char="•"/>
            </a:pPr>
            <a:r>
              <a:rPr lang="en-US" sz="2800" b="1" dirty="0">
                <a:solidFill>
                  <a:srgbClr val="000099"/>
                </a:solidFill>
              </a:rPr>
              <a:t>Current Situation &amp; Understanding Why</a:t>
            </a:r>
          </a:p>
          <a:p>
            <a:pPr marL="457200" indent="-457200">
              <a:lnSpc>
                <a:spcPct val="150000"/>
              </a:lnSpc>
              <a:buFont typeface="Arial" panose="020B0604020202020204" pitchFamily="34" charset="0"/>
              <a:buChar char="•"/>
            </a:pPr>
            <a:r>
              <a:rPr lang="en-US" sz="2800" b="1" dirty="0">
                <a:solidFill>
                  <a:srgbClr val="000099"/>
                </a:solidFill>
              </a:rPr>
              <a:t>Activity – Building Bridges &amp; Unlikely Friends</a:t>
            </a:r>
          </a:p>
          <a:p>
            <a:pPr marL="457200" indent="-457200">
              <a:lnSpc>
                <a:spcPct val="150000"/>
              </a:lnSpc>
              <a:buFont typeface="Arial" panose="020B0604020202020204" pitchFamily="34" charset="0"/>
              <a:buChar char="•"/>
            </a:pPr>
            <a:r>
              <a:rPr lang="en-US" sz="2800" b="1" dirty="0">
                <a:solidFill>
                  <a:srgbClr val="000099"/>
                </a:solidFill>
              </a:rPr>
              <a:t>Power of LWV in Civil Discourse – Community Examples</a:t>
            </a:r>
          </a:p>
          <a:p>
            <a:pPr marL="457200" indent="-457200">
              <a:lnSpc>
                <a:spcPct val="150000"/>
              </a:lnSpc>
              <a:buFont typeface="Arial" panose="020B0604020202020204" pitchFamily="34" charset="0"/>
              <a:buChar char="•"/>
            </a:pPr>
            <a:r>
              <a:rPr lang="en-US" sz="2800" b="1" dirty="0">
                <a:solidFill>
                  <a:srgbClr val="000099"/>
                </a:solidFill>
              </a:rPr>
              <a:t>Taking the Session Home as Trusted </a:t>
            </a:r>
            <a:r>
              <a:rPr lang="en-US" sz="2800" b="1" dirty="0" err="1">
                <a:solidFill>
                  <a:srgbClr val="000099"/>
                </a:solidFill>
              </a:rPr>
              <a:t>Convenors</a:t>
            </a:r>
            <a:endParaRPr lang="en-US" sz="2800" b="1" dirty="0">
              <a:solidFill>
                <a:srgbClr val="000099"/>
              </a:solidFill>
            </a:endParaRPr>
          </a:p>
          <a:p>
            <a:pPr marL="457200" indent="-457200">
              <a:buFont typeface="Arial" panose="020B0604020202020204" pitchFamily="34" charset="0"/>
              <a:buChar char="•"/>
            </a:pPr>
            <a:endParaRPr lang="en-US" sz="2800" b="1" dirty="0">
              <a:solidFill>
                <a:srgbClr val="0000FF"/>
              </a:solidFill>
              <a:effectLst>
                <a:outerShdw blurRad="38100" dist="38100" dir="2700000" algn="tl">
                  <a:srgbClr val="000000">
                    <a:alpha val="43137"/>
                  </a:srgbClr>
                </a:outerShdw>
              </a:effectLst>
            </a:endParaRPr>
          </a:p>
          <a:p>
            <a:endParaRPr lang="en-US" sz="2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09697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6248400" y="6492875"/>
            <a:ext cx="2895600" cy="365125"/>
          </a:xfrm>
        </p:spPr>
        <p:txBody>
          <a:bodyPr/>
          <a:lstStyle/>
          <a:p>
            <a:endParaRPr kumimoji="0" lang="en-US" dirty="0"/>
          </a:p>
        </p:txBody>
      </p:sp>
      <p:sp>
        <p:nvSpPr>
          <p:cNvPr id="4" name="Date Placeholder 3"/>
          <p:cNvSpPr>
            <a:spLocks noGrp="1"/>
          </p:cNvSpPr>
          <p:nvPr>
            <p:ph type="dt" sz="half" idx="10"/>
          </p:nvPr>
        </p:nvSpPr>
        <p:spPr/>
        <p:txBody>
          <a:bodyPr/>
          <a:lstStyle/>
          <a:p>
            <a:pPr eaLnBrk="1" latinLnBrk="0" hangingPunct="1"/>
            <a:r>
              <a:rPr lang="en-US"/>
              <a:t>Orange Coast League of Women Voters • March 20, 2019</a:t>
            </a:r>
          </a:p>
        </p:txBody>
      </p:sp>
      <p:pic>
        <p:nvPicPr>
          <p:cNvPr id="3" name="Picture 2" descr="Screenshot 2019-03-07 14.52.16.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30748" y="-520336"/>
            <a:ext cx="5649086" cy="7310582"/>
          </a:xfrm>
          <a:prstGeom prst="rect">
            <a:avLst/>
          </a:prstGeom>
        </p:spPr>
      </p:pic>
      <p:sp>
        <p:nvSpPr>
          <p:cNvPr id="2" name="Title 1"/>
          <p:cNvSpPr>
            <a:spLocks noGrp="1"/>
          </p:cNvSpPr>
          <p:nvPr>
            <p:ph type="title"/>
          </p:nvPr>
        </p:nvSpPr>
        <p:spPr>
          <a:xfrm>
            <a:off x="5427022" y="3606076"/>
            <a:ext cx="3360718" cy="868870"/>
          </a:xfrm>
        </p:spPr>
        <p:txBody>
          <a:bodyPr>
            <a:normAutofit/>
          </a:bodyPr>
          <a:lstStyle/>
          <a:p>
            <a:r>
              <a:rPr lang="en-US" sz="2400" b="1" dirty="0">
                <a:solidFill>
                  <a:schemeClr val="tx1"/>
                </a:solidFill>
              </a:rPr>
              <a:t>www.allsides.com/about</a:t>
            </a:r>
            <a:br>
              <a:rPr lang="en-US" sz="2400" b="1" dirty="0">
                <a:solidFill>
                  <a:schemeClr val="tx1"/>
                </a:solidFill>
              </a:rPr>
            </a:br>
            <a:r>
              <a:rPr lang="en-US" sz="2400" b="1" dirty="0">
                <a:solidFill>
                  <a:schemeClr val="tx1"/>
                </a:solidFill>
              </a:rPr>
              <a:t>www.allsidesforschools.org</a:t>
            </a:r>
          </a:p>
        </p:txBody>
      </p:sp>
    </p:spTree>
    <p:extLst>
      <p:ext uri="{BB962C8B-B14F-4D97-AF65-F5344CB8AC3E}">
        <p14:creationId xmlns:p14="http://schemas.microsoft.com/office/powerpoint/2010/main" val="22527008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B6E71A-68A2-46AC-80CA-098745D5F06E}"/>
              </a:ext>
            </a:extLst>
          </p:cNvPr>
          <p:cNvSpPr>
            <a:spLocks noGrp="1"/>
          </p:cNvSpPr>
          <p:nvPr>
            <p:ph idx="1"/>
          </p:nvPr>
        </p:nvSpPr>
        <p:spPr>
          <a:xfrm>
            <a:off x="-5324475" y="28575"/>
            <a:ext cx="8229600" cy="4525963"/>
          </a:xfrm>
        </p:spPr>
        <p:txBody>
          <a:bodyPr>
            <a:normAutofit/>
          </a:bodyPr>
          <a:lstStyle/>
          <a:p>
            <a:endParaRPr lang="en-US" i="1" dirty="0"/>
          </a:p>
          <a:p>
            <a:endParaRPr lang="en-US" i="1" dirty="0"/>
          </a:p>
        </p:txBody>
      </p:sp>
      <p:sp>
        <p:nvSpPr>
          <p:cNvPr id="5" name="Footer Placeholder 4"/>
          <p:cNvSpPr>
            <a:spLocks noGrp="1"/>
          </p:cNvSpPr>
          <p:nvPr>
            <p:ph type="ftr" sz="quarter" idx="11"/>
          </p:nvPr>
        </p:nvSpPr>
        <p:spPr>
          <a:xfrm>
            <a:off x="6180689" y="6362983"/>
            <a:ext cx="2895600" cy="365125"/>
          </a:xfrm>
        </p:spPr>
        <p:txBody>
          <a:bodyPr/>
          <a:lstStyle/>
          <a:p>
            <a:endParaRPr kumimoji="0" lang="en-US" dirty="0"/>
          </a:p>
        </p:txBody>
      </p:sp>
      <p:pic>
        <p:nvPicPr>
          <p:cNvPr id="4" name="Picture 3" descr="common-ground.jpg"/>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rcRect l="2729" t="15040"/>
          <a:stretch/>
        </p:blipFill>
        <p:spPr>
          <a:xfrm>
            <a:off x="1080250" y="258340"/>
            <a:ext cx="6983500" cy="4066431"/>
          </a:xfrm>
          <a:prstGeom prst="rect">
            <a:avLst/>
          </a:prstGeom>
        </p:spPr>
      </p:pic>
      <p:graphicFrame>
        <p:nvGraphicFramePr>
          <p:cNvPr id="8" name="Diagram 7">
            <a:extLst>
              <a:ext uri="{FF2B5EF4-FFF2-40B4-BE49-F238E27FC236}">
                <a16:creationId xmlns:a16="http://schemas.microsoft.com/office/drawing/2014/main" id="{0F320DF3-894C-4AAC-8247-77522EB39EC8}"/>
              </a:ext>
            </a:extLst>
          </p:cNvPr>
          <p:cNvGraphicFramePr/>
          <p:nvPr>
            <p:extLst/>
          </p:nvPr>
        </p:nvGraphicFramePr>
        <p:xfrm>
          <a:off x="561975" y="3238882"/>
          <a:ext cx="8020050" cy="33813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347170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custDataLst>
              <p:tags r:id="rId1"/>
            </p:custDataLst>
          </p:nvPr>
        </p:nvSpPr>
        <p:spPr bwMode="auto">
          <a:xfrm>
            <a:off x="1485900" y="971551"/>
            <a:ext cx="6172200" cy="621506"/>
          </a:xfrm>
          <a:noFill/>
          <a:extLst>
            <a:ext uri="{909E8E84-426E-40dd-AFC4-6F175D3DCCD1}">
              <a14:hiddenFill xmlns="" xmlns:a14="http://schemas.microsoft.com/office/drawing/2010/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http://schemas.microsoft.com/office/powerpoint/2012/main" xmlns:p14="http://schemas.microsoft.com/office/powerpoint/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normAutofit/>
          </a:bodyPr>
          <a:lstStyle/>
          <a:p>
            <a:pPr eaLnBrk="1" hangingPunct="1"/>
            <a:r>
              <a:rPr lang="en-US" sz="3000" b="1" dirty="0">
                <a:latin typeface="Century Gothic"/>
                <a:cs typeface="Century Gothic"/>
              </a:rPr>
              <a:t>Unlikely Friendships</a:t>
            </a:r>
          </a:p>
        </p:txBody>
      </p:sp>
      <p:pic>
        <p:nvPicPr>
          <p:cNvPr id="5" name="Video2">
            <a:hlinkClick r:id="" action="ppaction://media"/>
          </p:cNvPr>
          <p:cNvPicPr>
            <a:picLocks noChangeAspect="1"/>
          </p:cNvPicPr>
          <p:nvPr>
            <a:videoFile r:link="rId3"/>
            <p:custDataLst>
              <p:tags r:id="rId4"/>
            </p:custDataLst>
            <p:extLst>
              <p:ext uri="{DAA4B4D4-6D71-4841-9C94-3DE7FCFB9230}">
                <p14:media xmlns:p14="http://schemas.microsoft.com/office/powerpoint/2010/main" r:embed="rId2"/>
              </p:ext>
            </p:extLst>
          </p:nvPr>
        </p:nvPicPr>
        <p:blipFill>
          <a:blip r:embed="rId7"/>
          <a:stretch>
            <a:fillRect/>
          </a:stretch>
        </p:blipFill>
        <p:spPr>
          <a:xfrm>
            <a:off x="972273" y="1491961"/>
            <a:ext cx="7134927" cy="4013396"/>
          </a:xfrm>
          <a:prstGeom prst="rect">
            <a:avLst/>
          </a:prstGeom>
        </p:spPr>
      </p:pic>
    </p:spTree>
    <p:extLst>
      <p:ext uri="{BB962C8B-B14F-4D97-AF65-F5344CB8AC3E}">
        <p14:creationId xmlns:p14="http://schemas.microsoft.com/office/powerpoint/2010/main" val="37737021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 presetClass="mediacall" presetSubtype="0" fill="hold" nodeType="afterEffect">
                                  <p:childTnLst>
                                    <p:cmd type="call" cmd="playFrom(0.0)">
                                      <p:cBhvr>
                                        <p:cTn id="7" dur="2726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nodeType="afterGroup">
                            <p:stCondLst>
                              <p:cond delay="0"/>
                            </p:stCondLst>
                            <p:childTnLst>
                              <p:par>
                                <p:cTn id="11" presetID="2" presetClass="mediacall" presetSubtype="0" fill="hold" nodeType="clickEffec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100000">
                <p:cTn id="13" fill="remove" display="0">
                  <p:stCondLst>
                    <p:cond delay="indefinite"/>
                  </p:stCondLst>
                </p:cTn>
                <p:tgtEl>
                  <p:spTgt spid="5"/>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C0A765F-C438-4AE9-A92F-1FA777ED965C}"/>
              </a:ext>
            </a:extLst>
          </p:cNvPr>
          <p:cNvSpPr txBox="1"/>
          <p:nvPr/>
        </p:nvSpPr>
        <p:spPr>
          <a:xfrm>
            <a:off x="552693" y="393539"/>
            <a:ext cx="7708738" cy="1754326"/>
          </a:xfrm>
          <a:prstGeom prst="rect">
            <a:avLst/>
          </a:prstGeom>
          <a:solidFill>
            <a:schemeClr val="bg1"/>
          </a:solidFill>
        </p:spPr>
        <p:txBody>
          <a:bodyPr wrap="square" rtlCol="0">
            <a:spAutoFit/>
          </a:bodyPr>
          <a:lstStyle/>
          <a:p>
            <a:pPr algn="ctr"/>
            <a:r>
              <a:rPr lang="en-US" sz="5400" b="1" dirty="0">
                <a:solidFill>
                  <a:schemeClr val="accent2"/>
                </a:solidFill>
              </a:rPr>
              <a:t>What Struck you about their Experience?</a:t>
            </a:r>
          </a:p>
        </p:txBody>
      </p:sp>
      <p:pic>
        <p:nvPicPr>
          <p:cNvPr id="1026" name="Picture 2" descr="Image result for Donna and Bob Unlikely Friendship">
            <a:extLst>
              <a:ext uri="{FF2B5EF4-FFF2-40B4-BE49-F238E27FC236}">
                <a16:creationId xmlns:a16="http://schemas.microsoft.com/office/drawing/2014/main" id="{D012E1AE-2355-40DF-90C7-3816A53136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0053" y="2488272"/>
            <a:ext cx="5545530" cy="3105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25325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6775" y="0"/>
            <a:ext cx="6985508" cy="1524000"/>
          </a:xfrm>
        </p:spPr>
        <p:txBody>
          <a:bodyPr>
            <a:normAutofit fontScale="90000"/>
          </a:bodyPr>
          <a:lstStyle/>
          <a:p>
            <a:r>
              <a:rPr lang="en-US" sz="6000" b="1" cap="small" dirty="0">
                <a:solidFill>
                  <a:srgbClr val="002060"/>
                </a:solidFill>
              </a:rPr>
              <a:t>Listen Across Differences</a:t>
            </a:r>
          </a:p>
        </p:txBody>
      </p:sp>
      <p:sp>
        <p:nvSpPr>
          <p:cNvPr id="3" name="Content Placeholder 2"/>
          <p:cNvSpPr>
            <a:spLocks noGrp="1"/>
          </p:cNvSpPr>
          <p:nvPr>
            <p:ph idx="4294967295"/>
          </p:nvPr>
        </p:nvSpPr>
        <p:spPr>
          <a:xfrm>
            <a:off x="195263" y="1863644"/>
            <a:ext cx="8543623" cy="4133850"/>
          </a:xfrm>
        </p:spPr>
        <p:txBody>
          <a:bodyPr>
            <a:normAutofit/>
          </a:bodyPr>
          <a:lstStyle/>
          <a:p>
            <a:r>
              <a:rPr lang="en-US" sz="3200" b="1" dirty="0">
                <a:solidFill>
                  <a:schemeClr val="accent1"/>
                </a:solidFill>
              </a:rPr>
              <a:t>Powerful Mechanism of Change</a:t>
            </a:r>
            <a:endParaRPr lang="en-US" sz="3200" dirty="0"/>
          </a:p>
          <a:p>
            <a:pPr algn="ctr">
              <a:lnSpc>
                <a:spcPct val="100000"/>
              </a:lnSpc>
              <a:spcBef>
                <a:spcPts val="0"/>
              </a:spcBef>
              <a:spcAft>
                <a:spcPts val="0"/>
              </a:spcAft>
            </a:pPr>
            <a:r>
              <a:rPr lang="en-US" sz="2800" i="1" dirty="0"/>
              <a:t>A real conversation always contains an invitation. </a:t>
            </a:r>
          </a:p>
          <a:p>
            <a:pPr algn="ctr">
              <a:lnSpc>
                <a:spcPct val="100000"/>
              </a:lnSpc>
              <a:spcBef>
                <a:spcPts val="0"/>
              </a:spcBef>
              <a:spcAft>
                <a:spcPts val="0"/>
              </a:spcAft>
            </a:pPr>
            <a:r>
              <a:rPr lang="en-US" sz="2800" i="1" dirty="0"/>
              <a:t>You are inviting another person to reveal herself or himself </a:t>
            </a:r>
          </a:p>
          <a:p>
            <a:pPr algn="ctr">
              <a:lnSpc>
                <a:spcPct val="100000"/>
              </a:lnSpc>
              <a:spcBef>
                <a:spcPts val="0"/>
              </a:spcBef>
              <a:spcAft>
                <a:spcPts val="0"/>
              </a:spcAft>
            </a:pPr>
            <a:r>
              <a:rPr lang="en-US" sz="2800" i="1" dirty="0"/>
              <a:t>to you, to tell you who they are or what they want. </a:t>
            </a:r>
            <a:r>
              <a:rPr lang="en-US" sz="2800" dirty="0"/>
              <a:t>                                                                  							</a:t>
            </a:r>
            <a:r>
              <a:rPr lang="en-US" sz="2400" dirty="0"/>
              <a:t>~ David Whyte</a:t>
            </a:r>
          </a:p>
          <a:p>
            <a:endParaRPr lang="en-US" sz="3600" b="1" dirty="0"/>
          </a:p>
          <a:p>
            <a:endParaRPr lang="en-US" dirty="0"/>
          </a:p>
          <a:p>
            <a:endParaRPr lang="en-US" dirty="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0" y="3937269"/>
            <a:ext cx="3059821" cy="2305479"/>
          </a:xfrm>
          <a:prstGeom prst="rect">
            <a:avLst/>
          </a:prstGeom>
        </p:spPr>
      </p:pic>
    </p:spTree>
    <p:extLst>
      <p:ext uri="{BB962C8B-B14F-4D97-AF65-F5344CB8AC3E}">
        <p14:creationId xmlns:p14="http://schemas.microsoft.com/office/powerpoint/2010/main" val="3358762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C0A765F-C438-4AE9-A92F-1FA777ED965C}"/>
              </a:ext>
            </a:extLst>
          </p:cNvPr>
          <p:cNvSpPr txBox="1"/>
          <p:nvPr/>
        </p:nvSpPr>
        <p:spPr>
          <a:xfrm>
            <a:off x="552693" y="393539"/>
            <a:ext cx="7708738" cy="923330"/>
          </a:xfrm>
          <a:prstGeom prst="rect">
            <a:avLst/>
          </a:prstGeom>
          <a:solidFill>
            <a:schemeClr val="bg1"/>
          </a:solidFill>
        </p:spPr>
        <p:txBody>
          <a:bodyPr wrap="square" rtlCol="0">
            <a:spAutoFit/>
          </a:bodyPr>
          <a:lstStyle/>
          <a:p>
            <a:pPr algn="ctr"/>
            <a:r>
              <a:rPr lang="en-US" sz="5400" b="1" dirty="0">
                <a:solidFill>
                  <a:schemeClr val="accent2"/>
                </a:solidFill>
              </a:rPr>
              <a:t>Partner Conversation</a:t>
            </a:r>
          </a:p>
        </p:txBody>
      </p:sp>
      <p:sp>
        <p:nvSpPr>
          <p:cNvPr id="2" name="TextBox 1">
            <a:extLst>
              <a:ext uri="{FF2B5EF4-FFF2-40B4-BE49-F238E27FC236}">
                <a16:creationId xmlns:a16="http://schemas.microsoft.com/office/drawing/2014/main" id="{48BBFA83-4081-4E84-BA01-E67201F32621}"/>
              </a:ext>
            </a:extLst>
          </p:cNvPr>
          <p:cNvSpPr txBox="1"/>
          <p:nvPr/>
        </p:nvSpPr>
        <p:spPr>
          <a:xfrm>
            <a:off x="552693" y="2012414"/>
            <a:ext cx="7137070" cy="3600986"/>
          </a:xfrm>
          <a:prstGeom prst="rect">
            <a:avLst/>
          </a:prstGeom>
          <a:noFill/>
        </p:spPr>
        <p:txBody>
          <a:bodyPr wrap="square" rtlCol="0">
            <a:spAutoFit/>
          </a:bodyPr>
          <a:lstStyle/>
          <a:p>
            <a:pPr marL="285750" indent="-285750">
              <a:buFont typeface="Arial" panose="020B0604020202020204" pitchFamily="34" charset="0"/>
              <a:buChar char="•"/>
            </a:pPr>
            <a:r>
              <a:rPr lang="en-US" sz="3200" b="1" dirty="0"/>
              <a:t>What Sense of Purpose/mission/duty guides your life?</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sz="3200" b="1" dirty="0"/>
              <a:t>Has political polarization affected your life and if so how?</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sz="3200" b="1" dirty="0"/>
              <a:t>What is your vision for </a:t>
            </a:r>
          </a:p>
          <a:p>
            <a:r>
              <a:rPr lang="en-US" sz="3200" b="1" dirty="0"/>
              <a:t>    how to depolarize politics?</a:t>
            </a:r>
          </a:p>
        </p:txBody>
      </p:sp>
      <p:pic>
        <p:nvPicPr>
          <p:cNvPr id="5" name="Picture 4">
            <a:extLst>
              <a:ext uri="{FF2B5EF4-FFF2-40B4-BE49-F238E27FC236}">
                <a16:creationId xmlns:a16="http://schemas.microsoft.com/office/drawing/2014/main" id="{10178697-6282-4315-87AE-E349B08E9750}"/>
              </a:ext>
            </a:extLst>
          </p:cNvPr>
          <p:cNvPicPr>
            <a:picLocks noChangeAspect="1"/>
          </p:cNvPicPr>
          <p:nvPr/>
        </p:nvPicPr>
        <p:blipFill>
          <a:blip r:embed="rId3"/>
          <a:stretch>
            <a:fillRect/>
          </a:stretch>
        </p:blipFill>
        <p:spPr>
          <a:xfrm>
            <a:off x="5694576" y="4316455"/>
            <a:ext cx="3337416" cy="1668708"/>
          </a:xfrm>
          <a:prstGeom prst="rect">
            <a:avLst/>
          </a:prstGeom>
        </p:spPr>
      </p:pic>
    </p:spTree>
    <p:extLst>
      <p:ext uri="{BB962C8B-B14F-4D97-AF65-F5344CB8AC3E}">
        <p14:creationId xmlns:p14="http://schemas.microsoft.com/office/powerpoint/2010/main" val="19557833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6775" y="0"/>
            <a:ext cx="6985508" cy="1524000"/>
          </a:xfrm>
        </p:spPr>
        <p:txBody>
          <a:bodyPr>
            <a:normAutofit fontScale="90000"/>
          </a:bodyPr>
          <a:lstStyle/>
          <a:p>
            <a:r>
              <a:rPr lang="en-US" sz="6000" b="1" cap="small" dirty="0">
                <a:solidFill>
                  <a:srgbClr val="002060"/>
                </a:solidFill>
              </a:rPr>
              <a:t>Listen Across Differences</a:t>
            </a:r>
          </a:p>
        </p:txBody>
      </p:sp>
      <p:sp>
        <p:nvSpPr>
          <p:cNvPr id="3" name="Content Placeholder 2"/>
          <p:cNvSpPr>
            <a:spLocks noGrp="1"/>
          </p:cNvSpPr>
          <p:nvPr>
            <p:ph idx="4294967295"/>
          </p:nvPr>
        </p:nvSpPr>
        <p:spPr>
          <a:xfrm>
            <a:off x="357717" y="1863644"/>
            <a:ext cx="8543623" cy="4133850"/>
          </a:xfrm>
        </p:spPr>
        <p:txBody>
          <a:bodyPr>
            <a:normAutofit/>
          </a:bodyPr>
          <a:lstStyle/>
          <a:p>
            <a:r>
              <a:rPr lang="en-US" sz="3200" b="1" dirty="0">
                <a:solidFill>
                  <a:schemeClr val="accent1"/>
                </a:solidFill>
              </a:rPr>
              <a:t>Powerful Mechanism of Change – Relationships</a:t>
            </a:r>
            <a:endParaRPr lang="en-US" sz="3200" dirty="0"/>
          </a:p>
          <a:p>
            <a:endParaRPr lang="en-US" sz="3600" b="1" dirty="0"/>
          </a:p>
          <a:p>
            <a:endParaRPr lang="en-US" dirty="0"/>
          </a:p>
          <a:p>
            <a:endParaRPr lang="en-US" dirty="0"/>
          </a:p>
          <a:p>
            <a:endParaRPr lang="en-US" dirty="0"/>
          </a:p>
        </p:txBody>
      </p:sp>
      <p:pic>
        <p:nvPicPr>
          <p:cNvPr id="4" name="Online Media 3" title="Bob Vander Plaats gives eulogy for Donna Red Wing">
            <a:hlinkClick r:id="" action="ppaction://media"/>
            <a:extLst>
              <a:ext uri="{FF2B5EF4-FFF2-40B4-BE49-F238E27FC236}">
                <a16:creationId xmlns:a16="http://schemas.microsoft.com/office/drawing/2014/main" id="{5F8213EB-26E2-48D7-926E-C4F844FBD7BF}"/>
              </a:ext>
            </a:extLst>
          </p:cNvPr>
          <p:cNvPicPr>
            <a:picLocks noRot="1" noChangeAspect="1"/>
          </p:cNvPicPr>
          <p:nvPr>
            <a:videoFile r:link="rId1"/>
          </p:nvPr>
        </p:nvPicPr>
        <p:blipFill>
          <a:blip r:embed="rId4"/>
          <a:stretch>
            <a:fillRect/>
          </a:stretch>
        </p:blipFill>
        <p:spPr>
          <a:xfrm>
            <a:off x="1478808" y="2473604"/>
            <a:ext cx="6186384" cy="3523890"/>
          </a:xfrm>
          <a:prstGeom prst="rect">
            <a:avLst/>
          </a:prstGeom>
        </p:spPr>
      </p:pic>
    </p:spTree>
    <p:extLst>
      <p:ext uri="{BB962C8B-B14F-4D97-AF65-F5344CB8AC3E}">
        <p14:creationId xmlns:p14="http://schemas.microsoft.com/office/powerpoint/2010/main" val="4089790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886" y="-171077"/>
            <a:ext cx="8752114" cy="1429871"/>
          </a:xfrm>
        </p:spPr>
        <p:txBody>
          <a:bodyPr>
            <a:normAutofit/>
          </a:bodyPr>
          <a:lstStyle/>
          <a:p>
            <a:r>
              <a:rPr lang="en-US" sz="4000" b="1" dirty="0">
                <a:solidFill>
                  <a:schemeClr val="accent1"/>
                </a:solidFill>
                <a:latin typeface="+mn-lt"/>
              </a:rPr>
              <a:t>Thank you for listening!</a:t>
            </a:r>
          </a:p>
        </p:txBody>
      </p:sp>
      <p:sp>
        <p:nvSpPr>
          <p:cNvPr id="4" name="Footer Placeholder 3"/>
          <p:cNvSpPr>
            <a:spLocks noGrp="1"/>
          </p:cNvSpPr>
          <p:nvPr>
            <p:ph type="ftr" sz="quarter" idx="11"/>
          </p:nvPr>
        </p:nvSpPr>
        <p:spPr/>
        <p:txBody>
          <a:bodyPr/>
          <a:lstStyle/>
          <a:p>
            <a:endParaRPr kumimoji="0" lang="en-US" dirty="0"/>
          </a:p>
        </p:txBody>
      </p:sp>
      <p:pic>
        <p:nvPicPr>
          <p:cNvPr id="5" name="Picture 4" descr="Screenshot 2019-03-19 11.37.00.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2566" y="223482"/>
            <a:ext cx="5519911" cy="7143414"/>
          </a:xfrm>
          <a:prstGeom prst="rect">
            <a:avLst/>
          </a:prstGeom>
        </p:spPr>
      </p:pic>
    </p:spTree>
    <p:extLst>
      <p:ext uri="{BB962C8B-B14F-4D97-AF65-F5344CB8AC3E}">
        <p14:creationId xmlns:p14="http://schemas.microsoft.com/office/powerpoint/2010/main" val="724104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pic>
        <p:nvPicPr>
          <p:cNvPr id="456" name="Google Shape;456;p66"/>
          <p:cNvPicPr preferRelativeResize="0"/>
          <p:nvPr/>
        </p:nvPicPr>
        <p:blipFill rotWithShape="1">
          <a:blip r:embed="rId3">
            <a:alphaModFix/>
          </a:blip>
          <a:srcRect/>
          <a:stretch/>
        </p:blipFill>
        <p:spPr>
          <a:xfrm>
            <a:off x="4916383" y="3922611"/>
            <a:ext cx="2873829" cy="2110054"/>
          </a:xfrm>
          <a:prstGeom prst="rect">
            <a:avLst/>
          </a:prstGeom>
          <a:noFill/>
          <a:ln>
            <a:noFill/>
          </a:ln>
        </p:spPr>
      </p:pic>
      <p:sp>
        <p:nvSpPr>
          <p:cNvPr id="471" name="Google Shape;471;p66"/>
          <p:cNvSpPr txBox="1">
            <a:spLocks noGrp="1"/>
          </p:cNvSpPr>
          <p:nvPr>
            <p:ph type="subTitle" idx="4294967295"/>
          </p:nvPr>
        </p:nvSpPr>
        <p:spPr>
          <a:xfrm>
            <a:off x="1014759" y="2649343"/>
            <a:ext cx="7541993" cy="1037183"/>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2800"/>
              <a:buFont typeface="Arial"/>
              <a:buNone/>
            </a:pPr>
            <a:r>
              <a:rPr lang="en-US" sz="3200" b="1" dirty="0">
                <a:solidFill>
                  <a:schemeClr val="dk1"/>
                </a:solidFill>
                <a:latin typeface="Century Gothic"/>
                <a:ea typeface="Century Gothic"/>
                <a:cs typeface="Century Gothic"/>
                <a:sym typeface="Century Gothic"/>
              </a:rPr>
              <a:t>The Power of LWV Work in</a:t>
            </a:r>
            <a:r>
              <a:rPr lang="en-US" sz="3200" b="1" i="0" u="none" strike="noStrike" cap="none" dirty="0">
                <a:solidFill>
                  <a:schemeClr val="dk1"/>
                </a:solidFill>
                <a:latin typeface="Century Gothic"/>
                <a:ea typeface="Century Gothic"/>
                <a:cs typeface="Century Gothic"/>
                <a:sym typeface="Century Gothic"/>
              </a:rPr>
              <a:t> Community with </a:t>
            </a:r>
            <a:r>
              <a:rPr lang="en-US" sz="3200" b="1" dirty="0">
                <a:solidFill>
                  <a:schemeClr val="dk1"/>
                </a:solidFill>
                <a:latin typeface="Century Gothic"/>
                <a:sym typeface="Century Gothic"/>
              </a:rPr>
              <a:t>Civil Discourse</a:t>
            </a:r>
            <a:endParaRPr sz="3200" dirty="0"/>
          </a:p>
        </p:txBody>
      </p:sp>
      <p:pic>
        <p:nvPicPr>
          <p:cNvPr id="19" name="Picture 18">
            <a:extLst>
              <a:ext uri="{FF2B5EF4-FFF2-40B4-BE49-F238E27FC236}">
                <a16:creationId xmlns:a16="http://schemas.microsoft.com/office/drawing/2014/main" id="{98B3A07F-926F-4074-BF3F-EDFE7DC4D49B}"/>
              </a:ext>
            </a:extLst>
          </p:cNvPr>
          <p:cNvPicPr>
            <a:picLocks noChangeAspect="1"/>
          </p:cNvPicPr>
          <p:nvPr/>
        </p:nvPicPr>
        <p:blipFill>
          <a:blip r:embed="rId4"/>
          <a:stretch>
            <a:fillRect/>
          </a:stretch>
        </p:blipFill>
        <p:spPr>
          <a:xfrm>
            <a:off x="439387" y="351106"/>
            <a:ext cx="3740727" cy="2298237"/>
          </a:xfrm>
          <a:prstGeom prst="rect">
            <a:avLst/>
          </a:prstGeom>
        </p:spPr>
      </p:pic>
    </p:spTree>
    <p:extLst>
      <p:ext uri="{BB962C8B-B14F-4D97-AF65-F5344CB8AC3E}">
        <p14:creationId xmlns:p14="http://schemas.microsoft.com/office/powerpoint/2010/main" val="3915764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C0A765F-C438-4AE9-A92F-1FA777ED965C}"/>
              </a:ext>
            </a:extLst>
          </p:cNvPr>
          <p:cNvSpPr txBox="1"/>
          <p:nvPr/>
        </p:nvSpPr>
        <p:spPr>
          <a:xfrm>
            <a:off x="729206" y="694481"/>
            <a:ext cx="7708738" cy="1754326"/>
          </a:xfrm>
          <a:prstGeom prst="rect">
            <a:avLst/>
          </a:prstGeom>
          <a:solidFill>
            <a:schemeClr val="bg1"/>
          </a:solidFill>
        </p:spPr>
        <p:txBody>
          <a:bodyPr wrap="square" rtlCol="0">
            <a:spAutoFit/>
          </a:bodyPr>
          <a:lstStyle/>
          <a:p>
            <a:pPr algn="ctr"/>
            <a:r>
              <a:rPr lang="en-US" sz="5400" b="1" dirty="0">
                <a:solidFill>
                  <a:schemeClr val="accent2"/>
                </a:solidFill>
              </a:rPr>
              <a:t>How Will You Take This Session Home?</a:t>
            </a:r>
          </a:p>
        </p:txBody>
      </p:sp>
      <p:pic>
        <p:nvPicPr>
          <p:cNvPr id="3" name="Picture 2">
            <a:extLst>
              <a:ext uri="{FF2B5EF4-FFF2-40B4-BE49-F238E27FC236}">
                <a16:creationId xmlns:a16="http://schemas.microsoft.com/office/drawing/2014/main" id="{720B6073-94C1-4AE9-8116-67EA8DF3F29A}"/>
              </a:ext>
            </a:extLst>
          </p:cNvPr>
          <p:cNvPicPr>
            <a:picLocks noChangeAspect="1"/>
          </p:cNvPicPr>
          <p:nvPr/>
        </p:nvPicPr>
        <p:blipFill>
          <a:blip r:embed="rId3"/>
          <a:stretch>
            <a:fillRect/>
          </a:stretch>
        </p:blipFill>
        <p:spPr>
          <a:xfrm>
            <a:off x="1581663" y="2573382"/>
            <a:ext cx="6003824" cy="3376668"/>
          </a:xfrm>
          <a:prstGeom prst="rect">
            <a:avLst/>
          </a:prstGeom>
        </p:spPr>
      </p:pic>
    </p:spTree>
    <p:extLst>
      <p:ext uri="{BB962C8B-B14F-4D97-AF65-F5344CB8AC3E}">
        <p14:creationId xmlns:p14="http://schemas.microsoft.com/office/powerpoint/2010/main" val="1040991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C0A765F-C438-4AE9-A92F-1FA777ED965C}"/>
              </a:ext>
            </a:extLst>
          </p:cNvPr>
          <p:cNvSpPr txBox="1"/>
          <p:nvPr/>
        </p:nvSpPr>
        <p:spPr>
          <a:xfrm>
            <a:off x="717630" y="433223"/>
            <a:ext cx="7708738" cy="2123658"/>
          </a:xfrm>
          <a:prstGeom prst="rect">
            <a:avLst/>
          </a:prstGeom>
          <a:solidFill>
            <a:schemeClr val="bg1"/>
          </a:solidFill>
        </p:spPr>
        <p:txBody>
          <a:bodyPr wrap="square" rtlCol="0">
            <a:spAutoFit/>
          </a:bodyPr>
          <a:lstStyle/>
          <a:p>
            <a:pPr algn="ctr"/>
            <a:r>
              <a:rPr lang="en-US" sz="4400" b="1" dirty="0">
                <a:solidFill>
                  <a:schemeClr val="accent2"/>
                </a:solidFill>
              </a:rPr>
              <a:t>What hopes come to mind when you think about engaging people across our divides?</a:t>
            </a:r>
          </a:p>
        </p:txBody>
      </p:sp>
      <p:pic>
        <p:nvPicPr>
          <p:cNvPr id="14" name="Picture 13">
            <a:extLst>
              <a:ext uri="{FF2B5EF4-FFF2-40B4-BE49-F238E27FC236}">
                <a16:creationId xmlns:a16="http://schemas.microsoft.com/office/drawing/2014/main" id="{D37F2895-5FA3-4C77-95E2-4739451873A9}"/>
              </a:ext>
            </a:extLst>
          </p:cNvPr>
          <p:cNvPicPr>
            <a:picLocks noChangeAspect="1"/>
          </p:cNvPicPr>
          <p:nvPr/>
        </p:nvPicPr>
        <p:blipFill>
          <a:blip r:embed="rId3"/>
          <a:stretch>
            <a:fillRect/>
          </a:stretch>
        </p:blipFill>
        <p:spPr>
          <a:xfrm>
            <a:off x="2340978" y="2774841"/>
            <a:ext cx="4462041" cy="3290756"/>
          </a:xfrm>
          <a:prstGeom prst="rect">
            <a:avLst/>
          </a:prstGeom>
        </p:spPr>
      </p:pic>
    </p:spTree>
    <p:extLst>
      <p:ext uri="{BB962C8B-B14F-4D97-AF65-F5344CB8AC3E}">
        <p14:creationId xmlns:p14="http://schemas.microsoft.com/office/powerpoint/2010/main" val="18830190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C0A765F-C438-4AE9-A92F-1FA777ED965C}"/>
              </a:ext>
            </a:extLst>
          </p:cNvPr>
          <p:cNvSpPr txBox="1"/>
          <p:nvPr/>
        </p:nvSpPr>
        <p:spPr>
          <a:xfrm>
            <a:off x="729206" y="694481"/>
            <a:ext cx="7708738" cy="923330"/>
          </a:xfrm>
          <a:prstGeom prst="rect">
            <a:avLst/>
          </a:prstGeom>
          <a:solidFill>
            <a:schemeClr val="bg1"/>
          </a:solidFill>
        </p:spPr>
        <p:txBody>
          <a:bodyPr wrap="square" rtlCol="0">
            <a:spAutoFit/>
          </a:bodyPr>
          <a:lstStyle/>
          <a:p>
            <a:pPr algn="ctr"/>
            <a:r>
              <a:rPr lang="en-US" sz="5400" b="1" dirty="0">
                <a:solidFill>
                  <a:schemeClr val="accent2"/>
                </a:solidFill>
              </a:rPr>
              <a:t>Resources</a:t>
            </a:r>
          </a:p>
        </p:txBody>
      </p:sp>
      <p:sp>
        <p:nvSpPr>
          <p:cNvPr id="2" name="TextBox 1">
            <a:extLst>
              <a:ext uri="{FF2B5EF4-FFF2-40B4-BE49-F238E27FC236}">
                <a16:creationId xmlns:a16="http://schemas.microsoft.com/office/drawing/2014/main" id="{8988D903-97E1-4168-9C12-549DB210C7AB}"/>
              </a:ext>
            </a:extLst>
          </p:cNvPr>
          <p:cNvSpPr txBox="1"/>
          <p:nvPr/>
        </p:nvSpPr>
        <p:spPr>
          <a:xfrm>
            <a:off x="313963" y="2008535"/>
            <a:ext cx="4572000" cy="4154984"/>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00FF"/>
                </a:solidFill>
              </a:rPr>
              <a:t>LWV Orange Coast Website – Civil Discourse</a:t>
            </a:r>
          </a:p>
          <a:p>
            <a:pPr marL="285750" indent="-285750">
              <a:buFont typeface="Arial" panose="020B0604020202020204" pitchFamily="34" charset="0"/>
              <a:buChar char="•"/>
            </a:pPr>
            <a:endParaRPr lang="en-US" sz="1200" b="1" dirty="0">
              <a:solidFill>
                <a:srgbClr val="0000FF"/>
              </a:solidFill>
            </a:endParaRPr>
          </a:p>
          <a:p>
            <a:pPr marL="285750" indent="-285750">
              <a:buFont typeface="Arial" panose="020B0604020202020204" pitchFamily="34" charset="0"/>
              <a:buChar char="•"/>
            </a:pPr>
            <a:r>
              <a:rPr lang="en-US" sz="2400" b="1" dirty="0">
                <a:solidFill>
                  <a:srgbClr val="0000FF"/>
                </a:solidFill>
              </a:rPr>
              <a:t>LWV Conf Calls – 2</a:t>
            </a:r>
            <a:r>
              <a:rPr lang="en-US" sz="2400" b="1" baseline="30000" dirty="0">
                <a:solidFill>
                  <a:srgbClr val="0000FF"/>
                </a:solidFill>
              </a:rPr>
              <a:t>nd</a:t>
            </a:r>
            <a:r>
              <a:rPr lang="en-US" sz="2400" b="1" dirty="0">
                <a:solidFill>
                  <a:srgbClr val="0000FF"/>
                </a:solidFill>
              </a:rPr>
              <a:t> Tues at Noon (Pacific)</a:t>
            </a:r>
          </a:p>
          <a:p>
            <a:pPr marL="285750" indent="-285750">
              <a:buFont typeface="Arial" panose="020B0604020202020204" pitchFamily="34" charset="0"/>
              <a:buChar char="•"/>
            </a:pPr>
            <a:endParaRPr lang="en-US" sz="1200" b="1" dirty="0">
              <a:solidFill>
                <a:srgbClr val="0000FF"/>
              </a:solidFill>
            </a:endParaRPr>
          </a:p>
          <a:p>
            <a:pPr marL="285750" indent="-285750">
              <a:buFont typeface="Arial" panose="020B0604020202020204" pitchFamily="34" charset="0"/>
              <a:buChar char="•"/>
            </a:pPr>
            <a:r>
              <a:rPr lang="en-US" sz="2400" b="1" dirty="0">
                <a:solidFill>
                  <a:srgbClr val="0000FF"/>
                </a:solidFill>
                <a:hlinkClick r:id="rId3"/>
              </a:rPr>
              <a:t>WWW.ReviveCivility.org</a:t>
            </a:r>
            <a:endParaRPr lang="en-US" sz="2400" b="1" dirty="0">
              <a:solidFill>
                <a:srgbClr val="0000FF"/>
              </a:solidFill>
            </a:endParaRPr>
          </a:p>
          <a:p>
            <a:pPr marL="285750" indent="-285750">
              <a:buFont typeface="Arial" panose="020B0604020202020204" pitchFamily="34" charset="0"/>
              <a:buChar char="•"/>
            </a:pPr>
            <a:endParaRPr lang="en-US" sz="1200" b="1" dirty="0">
              <a:solidFill>
                <a:srgbClr val="0000FF"/>
              </a:solidFill>
            </a:endParaRPr>
          </a:p>
          <a:p>
            <a:pPr marL="285750" indent="-285750">
              <a:buFont typeface="Arial" panose="020B0604020202020204" pitchFamily="34" charset="0"/>
              <a:buChar char="•"/>
            </a:pPr>
            <a:r>
              <a:rPr lang="en-US" sz="2400" b="1" dirty="0">
                <a:solidFill>
                  <a:srgbClr val="0000FF"/>
                </a:solidFill>
              </a:rPr>
              <a:t>NICD – Text Talk Vote, Debates Standards</a:t>
            </a:r>
          </a:p>
          <a:p>
            <a:pPr marL="285750" indent="-285750">
              <a:buFont typeface="Arial" panose="020B0604020202020204" pitchFamily="34" charset="0"/>
              <a:buChar char="•"/>
            </a:pPr>
            <a:endParaRPr lang="en-US" sz="1200" b="1" dirty="0">
              <a:solidFill>
                <a:srgbClr val="0000FF"/>
              </a:solidFill>
            </a:endParaRPr>
          </a:p>
          <a:p>
            <a:pPr marL="285750" indent="-285750">
              <a:buFont typeface="Arial" panose="020B0604020202020204" pitchFamily="34" charset="0"/>
              <a:buChar char="•"/>
            </a:pPr>
            <a:r>
              <a:rPr lang="en-US" sz="2400" b="1" dirty="0">
                <a:solidFill>
                  <a:srgbClr val="0000FF"/>
                </a:solidFill>
              </a:rPr>
              <a:t>Many other groups (see Handout)</a:t>
            </a:r>
          </a:p>
        </p:txBody>
      </p:sp>
      <p:pic>
        <p:nvPicPr>
          <p:cNvPr id="5" name="Picture 4" descr="A painting of a blue door&#10;&#10;Description automatically generated">
            <a:extLst>
              <a:ext uri="{FF2B5EF4-FFF2-40B4-BE49-F238E27FC236}">
                <a16:creationId xmlns:a16="http://schemas.microsoft.com/office/drawing/2014/main" id="{3BB86BAE-5359-4008-B985-15350E40E37B}"/>
              </a:ext>
            </a:extLst>
          </p:cNvPr>
          <p:cNvPicPr>
            <a:picLocks noChangeAspect="1"/>
          </p:cNvPicPr>
          <p:nvPr/>
        </p:nvPicPr>
        <p:blipFill>
          <a:blip r:embed="rId4"/>
          <a:stretch>
            <a:fillRect/>
          </a:stretch>
        </p:blipFill>
        <p:spPr>
          <a:xfrm>
            <a:off x="5137824" y="2244437"/>
            <a:ext cx="3851797" cy="3429000"/>
          </a:xfrm>
          <a:prstGeom prst="rect">
            <a:avLst/>
          </a:prstGeom>
        </p:spPr>
      </p:pic>
      <p:pic>
        <p:nvPicPr>
          <p:cNvPr id="7" name="Picture 6">
            <a:extLst>
              <a:ext uri="{FF2B5EF4-FFF2-40B4-BE49-F238E27FC236}">
                <a16:creationId xmlns:a16="http://schemas.microsoft.com/office/drawing/2014/main" id="{DB21A344-8368-4E81-9A0F-4A829F468AEF}"/>
              </a:ext>
            </a:extLst>
          </p:cNvPr>
          <p:cNvPicPr>
            <a:picLocks noChangeAspect="1"/>
          </p:cNvPicPr>
          <p:nvPr/>
        </p:nvPicPr>
        <p:blipFill>
          <a:blip r:embed="rId5"/>
          <a:stretch>
            <a:fillRect/>
          </a:stretch>
        </p:blipFill>
        <p:spPr>
          <a:xfrm>
            <a:off x="584927" y="379808"/>
            <a:ext cx="2015036" cy="1238003"/>
          </a:xfrm>
          <a:prstGeom prst="rect">
            <a:avLst/>
          </a:prstGeom>
        </p:spPr>
      </p:pic>
      <p:pic>
        <p:nvPicPr>
          <p:cNvPr id="8" name="Picture 7">
            <a:extLst>
              <a:ext uri="{FF2B5EF4-FFF2-40B4-BE49-F238E27FC236}">
                <a16:creationId xmlns:a16="http://schemas.microsoft.com/office/drawing/2014/main" id="{4558E8DF-49CB-469B-80E0-C3C4F85FF48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3085" y="424341"/>
            <a:ext cx="1839425" cy="831098"/>
          </a:xfrm>
          <a:prstGeom prst="rect">
            <a:avLst/>
          </a:prstGeom>
        </p:spPr>
      </p:pic>
    </p:spTree>
    <p:extLst>
      <p:ext uri="{BB962C8B-B14F-4D97-AF65-F5344CB8AC3E}">
        <p14:creationId xmlns:p14="http://schemas.microsoft.com/office/powerpoint/2010/main" val="2515618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0742918-94F1-477D-87CC-007F31A3943E}"/>
              </a:ext>
            </a:extLst>
          </p:cNvPr>
          <p:cNvPicPr>
            <a:picLocks noChangeAspect="1"/>
          </p:cNvPicPr>
          <p:nvPr/>
        </p:nvPicPr>
        <p:blipFill>
          <a:blip r:embed="rId2"/>
          <a:stretch>
            <a:fillRect/>
          </a:stretch>
        </p:blipFill>
        <p:spPr>
          <a:xfrm>
            <a:off x="418672" y="3429000"/>
            <a:ext cx="2672218" cy="1641764"/>
          </a:xfrm>
          <a:prstGeom prst="rect">
            <a:avLst/>
          </a:prstGeom>
        </p:spPr>
      </p:pic>
      <p:pic>
        <p:nvPicPr>
          <p:cNvPr id="2050" name="Picture 2" descr="https://pbs.twimg.com/media/DTB2t6gU8AAUfZh.jpg"/>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50078" y="531420"/>
            <a:ext cx="5224153" cy="5321221"/>
          </a:xfrm>
          <a:prstGeom prst="rect">
            <a:avLst/>
          </a:prstGeom>
          <a:solidFill>
            <a:schemeClr val="bg1">
              <a:alpha val="94000"/>
            </a:schemeClr>
          </a:solidFill>
        </p:spPr>
      </p:pic>
      <p:sp>
        <p:nvSpPr>
          <p:cNvPr id="2" name="TextBox 1">
            <a:extLst>
              <a:ext uri="{FF2B5EF4-FFF2-40B4-BE49-F238E27FC236}">
                <a16:creationId xmlns:a16="http://schemas.microsoft.com/office/drawing/2014/main" id="{AC191986-EE31-46C6-BC48-5682DE2D3441}"/>
              </a:ext>
            </a:extLst>
          </p:cNvPr>
          <p:cNvSpPr txBox="1"/>
          <p:nvPr/>
        </p:nvSpPr>
        <p:spPr>
          <a:xfrm>
            <a:off x="634638" y="1373448"/>
            <a:ext cx="1999474" cy="1569660"/>
          </a:xfrm>
          <a:prstGeom prst="rect">
            <a:avLst/>
          </a:prstGeom>
          <a:noFill/>
        </p:spPr>
        <p:txBody>
          <a:bodyPr wrap="square" rtlCol="0">
            <a:spAutoFit/>
          </a:bodyPr>
          <a:lstStyle/>
          <a:p>
            <a:r>
              <a:rPr lang="en-US" sz="4800" b="1" dirty="0">
                <a:solidFill>
                  <a:schemeClr val="accent1"/>
                </a:solidFill>
              </a:rPr>
              <a:t>Thank You!</a:t>
            </a:r>
          </a:p>
        </p:txBody>
      </p:sp>
    </p:spTree>
    <p:extLst>
      <p:ext uri="{BB962C8B-B14F-4D97-AF65-F5344CB8AC3E}">
        <p14:creationId xmlns:p14="http://schemas.microsoft.com/office/powerpoint/2010/main" val="12767370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C0A765F-C438-4AE9-A92F-1FA777ED965C}"/>
              </a:ext>
            </a:extLst>
          </p:cNvPr>
          <p:cNvSpPr txBox="1"/>
          <p:nvPr/>
        </p:nvSpPr>
        <p:spPr>
          <a:xfrm>
            <a:off x="552693" y="393539"/>
            <a:ext cx="7708738" cy="923330"/>
          </a:xfrm>
          <a:prstGeom prst="rect">
            <a:avLst/>
          </a:prstGeom>
          <a:solidFill>
            <a:schemeClr val="bg1"/>
          </a:solidFill>
        </p:spPr>
        <p:txBody>
          <a:bodyPr wrap="square" rtlCol="0">
            <a:spAutoFit/>
          </a:bodyPr>
          <a:lstStyle/>
          <a:p>
            <a:endParaRPr lang="en-US" sz="5400" b="1" dirty="0">
              <a:solidFill>
                <a:schemeClr val="accent2"/>
              </a:solidFill>
            </a:endParaRPr>
          </a:p>
        </p:txBody>
      </p:sp>
    </p:spTree>
    <p:extLst>
      <p:ext uri="{BB962C8B-B14F-4D97-AF65-F5344CB8AC3E}">
        <p14:creationId xmlns:p14="http://schemas.microsoft.com/office/powerpoint/2010/main" val="1097033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24" y="133815"/>
            <a:ext cx="2898796" cy="2152215"/>
          </a:xfrm>
          <a:prstGeom prst="rect">
            <a:avLst/>
          </a:prstGeom>
          <a:solidFill>
            <a:schemeClr val="tx1">
              <a:lumMod val="75000"/>
            </a:schemeClr>
          </a:solidFill>
        </p:spPr>
      </p:pic>
      <p:sp>
        <p:nvSpPr>
          <p:cNvPr id="7" name="Subtitle 2"/>
          <p:cNvSpPr txBox="1">
            <a:spLocks/>
          </p:cNvSpPr>
          <p:nvPr/>
        </p:nvSpPr>
        <p:spPr>
          <a:xfrm>
            <a:off x="1678329" y="479502"/>
            <a:ext cx="7331858" cy="87473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None/>
              <a:defRPr sz="2400" kern="1200" cap="all" spc="200" baseline="0">
                <a:solidFill>
                  <a:schemeClr val="tx2"/>
                </a:solidFill>
                <a:latin typeface="+mj-lt"/>
                <a:ea typeface="+mn-ea"/>
                <a:cs typeface="+mn-cs"/>
              </a:defRPr>
            </a:lvl1pPr>
            <a:lvl2pPr marL="457200" indent="0" algn="ctr" defTabSz="914400" rtl="0" eaLnBrk="1" latinLnBrk="0" hangingPunct="1">
              <a:lnSpc>
                <a:spcPct val="90000"/>
              </a:lnSpc>
              <a:spcBef>
                <a:spcPts val="200"/>
              </a:spcBef>
              <a:spcAft>
                <a:spcPts val="400"/>
              </a:spcAft>
              <a:buClr>
                <a:schemeClr val="accent3"/>
              </a:buClr>
              <a:buFont typeface="Calibri" pitchFamily="34" charset="0"/>
              <a:buNone/>
              <a:defRPr sz="2400" kern="1200">
                <a:solidFill>
                  <a:schemeClr val="tx1">
                    <a:lumMod val="75000"/>
                    <a:lumOff val="25000"/>
                  </a:schemeClr>
                </a:solidFill>
                <a:latin typeface="+mn-lt"/>
                <a:ea typeface="+mn-ea"/>
                <a:cs typeface="+mn-cs"/>
              </a:defRPr>
            </a:lvl2pPr>
            <a:lvl3pPr marL="914400" indent="0" algn="ctr" defTabSz="914400" rtl="0" eaLnBrk="1" latinLnBrk="0" hangingPunct="1">
              <a:lnSpc>
                <a:spcPct val="90000"/>
              </a:lnSpc>
              <a:spcBef>
                <a:spcPts val="200"/>
              </a:spcBef>
              <a:spcAft>
                <a:spcPts val="400"/>
              </a:spcAft>
              <a:buClr>
                <a:schemeClr val="accent3"/>
              </a:buClr>
              <a:buFont typeface="Calibri" pitchFamily="34" charset="0"/>
              <a:buNone/>
              <a:defRPr sz="2400" kern="1200">
                <a:solidFill>
                  <a:schemeClr val="tx1">
                    <a:lumMod val="75000"/>
                    <a:lumOff val="25000"/>
                  </a:schemeClr>
                </a:solidFill>
                <a:latin typeface="+mn-lt"/>
                <a:ea typeface="+mn-ea"/>
                <a:cs typeface="+mn-cs"/>
              </a:defRPr>
            </a:lvl3pPr>
            <a:lvl4pPr marL="1371600" indent="0" algn="ctr" defTabSz="914400" rtl="0" eaLnBrk="1" latinLnBrk="0" hangingPunct="1">
              <a:lnSpc>
                <a:spcPct val="90000"/>
              </a:lnSpc>
              <a:spcBef>
                <a:spcPts val="200"/>
              </a:spcBef>
              <a:spcAft>
                <a:spcPts val="400"/>
              </a:spcAft>
              <a:buClr>
                <a:schemeClr val="accent3"/>
              </a:buClr>
              <a:buFont typeface="Calibri" pitchFamily="34" charset="0"/>
              <a:buNone/>
              <a:defRPr sz="2000" kern="1200">
                <a:solidFill>
                  <a:schemeClr val="tx1">
                    <a:lumMod val="75000"/>
                    <a:lumOff val="25000"/>
                  </a:schemeClr>
                </a:solidFill>
                <a:latin typeface="+mn-lt"/>
                <a:ea typeface="+mn-ea"/>
                <a:cs typeface="+mn-cs"/>
              </a:defRPr>
            </a:lvl4pPr>
            <a:lvl5pPr marL="1828800" indent="0" algn="ctr" defTabSz="914400" rtl="0" eaLnBrk="1" latinLnBrk="0" hangingPunct="1">
              <a:lnSpc>
                <a:spcPct val="90000"/>
              </a:lnSpc>
              <a:spcBef>
                <a:spcPts val="200"/>
              </a:spcBef>
              <a:spcAft>
                <a:spcPts val="400"/>
              </a:spcAft>
              <a:buClr>
                <a:schemeClr val="accent3"/>
              </a:buClr>
              <a:buFont typeface="Calibri" pitchFamily="34" charset="0"/>
              <a:buNone/>
              <a:defRPr sz="2000" kern="1200">
                <a:solidFill>
                  <a:schemeClr val="tx1">
                    <a:lumMod val="75000"/>
                    <a:lumOff val="25000"/>
                  </a:schemeClr>
                </a:solidFill>
                <a:latin typeface="+mn-lt"/>
                <a:ea typeface="+mn-ea"/>
                <a:cs typeface="+mn-cs"/>
              </a:defRPr>
            </a:lvl5pPr>
            <a:lvl6pPr marL="2286000" indent="0" algn="ctr" defTabSz="914400" rtl="0" eaLnBrk="1" latinLnBrk="0" hangingPunct="1">
              <a:lnSpc>
                <a:spcPct val="90000"/>
              </a:lnSpc>
              <a:spcBef>
                <a:spcPts val="200"/>
              </a:spcBef>
              <a:spcAft>
                <a:spcPts val="400"/>
              </a:spcAft>
              <a:buClr>
                <a:schemeClr val="accent3"/>
              </a:buClr>
              <a:buFont typeface="Calibri" pitchFamily="34" charset="0"/>
              <a:buNone/>
              <a:defRPr sz="2000" kern="1200">
                <a:solidFill>
                  <a:schemeClr val="tx1">
                    <a:lumMod val="75000"/>
                    <a:lumOff val="25000"/>
                  </a:schemeClr>
                </a:solidFill>
                <a:latin typeface="+mn-lt"/>
                <a:ea typeface="+mn-ea"/>
                <a:cs typeface="+mn-cs"/>
              </a:defRPr>
            </a:lvl6pPr>
            <a:lvl7pPr marL="2743200" indent="0" algn="ctr" defTabSz="914400" rtl="0" eaLnBrk="1" latinLnBrk="0" hangingPunct="1">
              <a:lnSpc>
                <a:spcPct val="90000"/>
              </a:lnSpc>
              <a:spcBef>
                <a:spcPts val="200"/>
              </a:spcBef>
              <a:spcAft>
                <a:spcPts val="400"/>
              </a:spcAft>
              <a:buClr>
                <a:schemeClr val="accent3"/>
              </a:buClr>
              <a:buFont typeface="Calibri" pitchFamily="34" charset="0"/>
              <a:buNone/>
              <a:defRPr sz="2000" kern="1200">
                <a:solidFill>
                  <a:schemeClr val="tx1">
                    <a:lumMod val="75000"/>
                    <a:lumOff val="25000"/>
                  </a:schemeClr>
                </a:solidFill>
                <a:latin typeface="+mn-lt"/>
                <a:ea typeface="+mn-ea"/>
                <a:cs typeface="+mn-cs"/>
              </a:defRPr>
            </a:lvl7pPr>
            <a:lvl8pPr marL="3200400" indent="0" algn="ctr" defTabSz="914400" rtl="0" eaLnBrk="1" latinLnBrk="0" hangingPunct="1">
              <a:lnSpc>
                <a:spcPct val="90000"/>
              </a:lnSpc>
              <a:spcBef>
                <a:spcPts val="200"/>
              </a:spcBef>
              <a:spcAft>
                <a:spcPts val="400"/>
              </a:spcAft>
              <a:buClr>
                <a:schemeClr val="accent3"/>
              </a:buClr>
              <a:buFont typeface="Calibri" pitchFamily="34" charset="0"/>
              <a:buNone/>
              <a:defRPr sz="2000" kern="1200">
                <a:solidFill>
                  <a:schemeClr val="tx1">
                    <a:lumMod val="75000"/>
                    <a:lumOff val="25000"/>
                  </a:schemeClr>
                </a:solidFill>
                <a:latin typeface="+mn-lt"/>
                <a:ea typeface="+mn-ea"/>
                <a:cs typeface="+mn-cs"/>
              </a:defRPr>
            </a:lvl8pPr>
            <a:lvl9pPr marL="3657600" indent="0" algn="ctr" defTabSz="914400" rtl="0" eaLnBrk="1" latinLnBrk="0" hangingPunct="1">
              <a:lnSpc>
                <a:spcPct val="90000"/>
              </a:lnSpc>
              <a:spcBef>
                <a:spcPts val="200"/>
              </a:spcBef>
              <a:spcAft>
                <a:spcPts val="400"/>
              </a:spcAft>
              <a:buClr>
                <a:schemeClr val="accent3"/>
              </a:buClr>
              <a:buFont typeface="Calibri" pitchFamily="34" charset="0"/>
              <a:buNone/>
              <a:defRPr sz="2000" kern="1200">
                <a:solidFill>
                  <a:schemeClr val="tx1">
                    <a:lumMod val="75000"/>
                    <a:lumOff val="25000"/>
                  </a:schemeClr>
                </a:solidFill>
                <a:latin typeface="+mn-lt"/>
                <a:ea typeface="+mn-ea"/>
                <a:cs typeface="+mn-cs"/>
              </a:defRPr>
            </a:lvl9pPr>
          </a:lstStyle>
          <a:p>
            <a:pPr algn="ctr"/>
            <a:r>
              <a:rPr lang="en-US" sz="6000" b="1" cap="small" dirty="0">
                <a:solidFill>
                  <a:schemeClr val="accent1"/>
                </a:solidFill>
              </a:rPr>
              <a:t> </a:t>
            </a:r>
            <a:r>
              <a:rPr lang="en-US" sz="6000" b="1" cap="small" dirty="0">
                <a:solidFill>
                  <a:srgbClr val="002060"/>
                </a:solidFill>
              </a:rPr>
              <a:t>NICD</a:t>
            </a:r>
            <a:r>
              <a:rPr lang="en-US" sz="6000" b="1" cap="small" dirty="0">
                <a:solidFill>
                  <a:schemeClr val="accent1"/>
                </a:solidFill>
              </a:rPr>
              <a:t> </a:t>
            </a:r>
            <a:r>
              <a:rPr lang="en-US" sz="6000" b="1" cap="small" dirty="0">
                <a:solidFill>
                  <a:srgbClr val="002060"/>
                </a:solidFill>
              </a:rPr>
              <a:t>Mission</a:t>
            </a:r>
          </a:p>
          <a:p>
            <a:pPr algn="ctr"/>
            <a:endParaRPr lang="en-US" sz="1100" b="1" dirty="0">
              <a:solidFill>
                <a:schemeClr val="tx1"/>
              </a:solidFill>
            </a:endParaRPr>
          </a:p>
          <a:p>
            <a:pPr algn="ctr"/>
            <a:endParaRPr lang="en-US" sz="1100" b="1" dirty="0">
              <a:solidFill>
                <a:schemeClr val="tx1"/>
              </a:solidFill>
            </a:endParaRPr>
          </a:p>
          <a:p>
            <a:pPr algn="ctr"/>
            <a:endParaRPr lang="en-US" sz="1100" b="1" dirty="0">
              <a:solidFill>
                <a:schemeClr val="tx1"/>
              </a:solidFill>
            </a:endParaRPr>
          </a:p>
          <a:p>
            <a:endParaRPr lang="en-US" dirty="0">
              <a:solidFill>
                <a:schemeClr val="tx1"/>
              </a:solidFill>
            </a:endParaRPr>
          </a:p>
        </p:txBody>
      </p:sp>
      <p:sp>
        <p:nvSpPr>
          <p:cNvPr id="2" name="TextBox 1">
            <a:extLst>
              <a:ext uri="{FF2B5EF4-FFF2-40B4-BE49-F238E27FC236}">
                <a16:creationId xmlns:a16="http://schemas.microsoft.com/office/drawing/2014/main" id="{77E13DAC-EC02-4427-8A15-260C479C5ECD}"/>
              </a:ext>
            </a:extLst>
          </p:cNvPr>
          <p:cNvSpPr txBox="1"/>
          <p:nvPr/>
        </p:nvSpPr>
        <p:spPr>
          <a:xfrm>
            <a:off x="949124" y="2446521"/>
            <a:ext cx="7523544" cy="3785652"/>
          </a:xfrm>
          <a:prstGeom prst="rect">
            <a:avLst/>
          </a:prstGeom>
          <a:solidFill>
            <a:schemeClr val="bg1"/>
          </a:solidFill>
        </p:spPr>
        <p:txBody>
          <a:bodyPr wrap="square" rtlCol="0">
            <a:spAutoFit/>
          </a:bodyPr>
          <a:lstStyle/>
          <a:p>
            <a:r>
              <a:rPr lang="en-US" sz="2400" dirty="0">
                <a:latin typeface="Arial" panose="020B0604020202020204" pitchFamily="34" charset="0"/>
                <a:ea typeface="Arial" charset="0"/>
                <a:cs typeface="Arial" panose="020B0604020202020204" pitchFamily="34" charset="0"/>
              </a:rPr>
              <a:t>NICD integrates research, practice and policy to support and engage: </a:t>
            </a:r>
          </a:p>
          <a:p>
            <a:endParaRPr lang="en-US" sz="800" dirty="0">
              <a:latin typeface="Arial" panose="020B0604020202020204" pitchFamily="34" charset="0"/>
              <a:ea typeface="Arial" charset="0"/>
              <a:cs typeface="Arial" panose="020B0604020202020204" pitchFamily="34" charset="0"/>
            </a:endParaRPr>
          </a:p>
          <a:p>
            <a:pPr marL="457200" indent="-457200">
              <a:buClr>
                <a:schemeClr val="accent1"/>
              </a:buClr>
              <a:buFont typeface="Arial" charset="0"/>
              <a:buChar char="•"/>
            </a:pPr>
            <a:r>
              <a:rPr lang="en-US" sz="2400" dirty="0">
                <a:latin typeface="Arial" panose="020B0604020202020204" pitchFamily="34" charset="0"/>
                <a:ea typeface="Arial" charset="0"/>
                <a:cs typeface="Arial" panose="020B0604020202020204" pitchFamily="34" charset="0"/>
              </a:rPr>
              <a:t>Elected officials who are capable of working to solve the big issues facing our country.</a:t>
            </a:r>
          </a:p>
          <a:p>
            <a:pPr marL="457200" indent="-457200">
              <a:buClr>
                <a:schemeClr val="accent1"/>
              </a:buClr>
              <a:buFont typeface="Arial" charset="0"/>
              <a:buChar char="•"/>
            </a:pPr>
            <a:endParaRPr lang="en-US" sz="800" dirty="0">
              <a:latin typeface="Arial" panose="020B0604020202020204" pitchFamily="34" charset="0"/>
              <a:ea typeface="Arial" charset="0"/>
              <a:cs typeface="Arial" panose="020B0604020202020204" pitchFamily="34" charset="0"/>
            </a:endParaRPr>
          </a:p>
          <a:p>
            <a:pPr marL="457200" indent="-457200">
              <a:buClr>
                <a:schemeClr val="accent1"/>
              </a:buClr>
              <a:buFont typeface="Arial" charset="0"/>
              <a:buChar char="•"/>
            </a:pPr>
            <a:r>
              <a:rPr lang="en-US" sz="2400" dirty="0">
                <a:latin typeface="Arial" panose="020B0604020202020204" pitchFamily="34" charset="0"/>
                <a:ea typeface="Arial" charset="0"/>
                <a:cs typeface="Arial" panose="020B0604020202020204" pitchFamily="34" charset="0"/>
              </a:rPr>
              <a:t>A public that demands civil discourse as well as government that works in the best interests of the country as a whole. </a:t>
            </a:r>
          </a:p>
          <a:p>
            <a:pPr marL="457200" indent="-457200">
              <a:buClr>
                <a:schemeClr val="accent1"/>
              </a:buClr>
              <a:buFont typeface="Arial" charset="0"/>
              <a:buChar char="•"/>
            </a:pPr>
            <a:endParaRPr lang="en-US" sz="800" dirty="0">
              <a:latin typeface="Arial" panose="020B0604020202020204" pitchFamily="34" charset="0"/>
              <a:ea typeface="Arial" charset="0"/>
              <a:cs typeface="Arial" panose="020B0604020202020204" pitchFamily="34" charset="0"/>
            </a:endParaRPr>
          </a:p>
          <a:p>
            <a:pPr marL="457200" indent="-457200">
              <a:buClr>
                <a:schemeClr val="accent1"/>
              </a:buClr>
              <a:buFont typeface="Arial" charset="0"/>
              <a:buChar char="•"/>
            </a:pPr>
            <a:r>
              <a:rPr lang="en-US" sz="2400" dirty="0">
                <a:latin typeface="Arial" panose="020B0604020202020204" pitchFamily="34" charset="0"/>
                <a:ea typeface="Arial" charset="0"/>
                <a:cs typeface="Arial" panose="020B0604020202020204" pitchFamily="34" charset="0"/>
              </a:rPr>
              <a:t>A media that informs citizens in a fair and responsible way</a:t>
            </a:r>
            <a:r>
              <a:rPr lang="en-US" dirty="0">
                <a:latin typeface="Arial" panose="020B0604020202020204" pitchFamily="34" charset="0"/>
                <a:ea typeface="Arial" charset="0"/>
                <a:cs typeface="Arial" panose="020B0604020202020204" pitchFamily="34" charset="0"/>
              </a:rPr>
              <a:t>.</a:t>
            </a:r>
          </a:p>
        </p:txBody>
      </p:sp>
    </p:spTree>
    <p:extLst>
      <p:ext uri="{BB962C8B-B14F-4D97-AF65-F5344CB8AC3E}">
        <p14:creationId xmlns:p14="http://schemas.microsoft.com/office/powerpoint/2010/main" val="3184570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5"/>
          <p:cNvSpPr txBox="1">
            <a:spLocks noChangeArrowheads="1"/>
          </p:cNvSpPr>
          <p:nvPr/>
        </p:nvSpPr>
        <p:spPr bwMode="auto">
          <a:xfrm>
            <a:off x="4064001" y="523768"/>
            <a:ext cx="4406899" cy="646331"/>
          </a:xfrm>
          <a:prstGeom prst="rect">
            <a:avLst/>
          </a:prstGeom>
          <a:noFill/>
          <a:ln w="9525">
            <a:noFill/>
            <a:miter lim="800000"/>
            <a:headEnd/>
            <a:tailEnd/>
          </a:ln>
        </p:spPr>
        <p:txBody>
          <a:bodyPr wrap="square">
            <a:spAutoFit/>
          </a:bodyPr>
          <a:lstStyle/>
          <a:p>
            <a:pPr algn="ctr"/>
            <a:r>
              <a:rPr lang="en-US" dirty="0">
                <a:solidFill>
                  <a:schemeClr val="bg1"/>
                </a:solidFill>
                <a:latin typeface="Century Gothic"/>
                <a:cs typeface="Century Gothic"/>
              </a:rPr>
              <a:t>A nationwide program facilitated by state legislators </a:t>
            </a:r>
            <a:r>
              <a:rPr lang="en-US" i="1" dirty="0">
                <a:solidFill>
                  <a:schemeClr val="bg1"/>
                </a:solidFill>
                <a:latin typeface="Century Gothic"/>
                <a:cs typeface="Century Gothic"/>
              </a:rPr>
              <a:t>for</a:t>
            </a:r>
            <a:r>
              <a:rPr lang="en-US" dirty="0">
                <a:solidFill>
                  <a:schemeClr val="bg1"/>
                </a:solidFill>
                <a:latin typeface="Century Gothic"/>
                <a:cs typeface="Century Gothic"/>
              </a:rPr>
              <a:t> state legislators</a:t>
            </a:r>
            <a:r>
              <a:rPr lang="en-US" dirty="0">
                <a:solidFill>
                  <a:srgbClr val="C00908"/>
                </a:solidFill>
                <a:latin typeface="Century Gothic"/>
                <a:cs typeface="Century Gothic"/>
              </a:rPr>
              <a:t>.</a:t>
            </a:r>
            <a:r>
              <a:rPr lang="en-US" dirty="0">
                <a:solidFill>
                  <a:srgbClr val="C00908"/>
                </a:solidFill>
                <a:effectLst/>
                <a:latin typeface="Century Gothic"/>
                <a:cs typeface="Century Gothic"/>
              </a:rPr>
              <a:t> </a:t>
            </a:r>
            <a:endParaRPr lang="en-US" dirty="0">
              <a:solidFill>
                <a:srgbClr val="C00908"/>
              </a:solidFill>
              <a:latin typeface="Century Gothic"/>
              <a:cs typeface="Century Gothic"/>
            </a:endParaRPr>
          </a:p>
        </p:txBody>
      </p:sp>
      <p:pic>
        <p:nvPicPr>
          <p:cNvPr id="4" name="Picture 3" descr="nextgen.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118892"/>
            <a:ext cx="2543299" cy="1397450"/>
          </a:xfrm>
          <a:prstGeom prst="rect">
            <a:avLst/>
          </a:prstGeom>
        </p:spPr>
      </p:pic>
      <p:pic>
        <p:nvPicPr>
          <p:cNvPr id="2" name="Picture 1" descr="2017 temp. map.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7941" y="1516342"/>
            <a:ext cx="6642099" cy="4980193"/>
          </a:xfrm>
          <a:prstGeom prst="rect">
            <a:avLst/>
          </a:prstGeom>
        </p:spPr>
      </p:pic>
    </p:spTree>
    <p:extLst>
      <p:ext uri="{BB962C8B-B14F-4D97-AF65-F5344CB8AC3E}">
        <p14:creationId xmlns:p14="http://schemas.microsoft.com/office/powerpoint/2010/main" val="126653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additive="base">
                                        <p:cTn id="7" dur="1000" fill="hold"/>
                                        <p:tgtEl>
                                          <p:spTgt spid="24578">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457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p:nvPr>
        </p:nvPicPr>
        <p:blipFill>
          <a:blip r:embed="rId3">
            <a:extLst>
              <a:ext uri="{28A0092B-C50C-407E-A947-70E740481C1C}">
                <a14:useLocalDpi xmlns:a14="http://schemas.microsoft.com/office/drawing/2010/main" val="0"/>
              </a:ext>
            </a:extLst>
          </a:blip>
          <a:stretch>
            <a:fillRect/>
          </a:stretch>
        </p:blipFill>
        <p:spPr>
          <a:xfrm>
            <a:off x="2815350" y="1689739"/>
            <a:ext cx="6328650" cy="7119731"/>
          </a:xfrm>
        </p:spPr>
      </p:pic>
      <p:pic>
        <p:nvPicPr>
          <p:cNvPr id="7" name="Picture 6">
            <a:extLst>
              <a:ext uri="{FF2B5EF4-FFF2-40B4-BE49-F238E27FC236}">
                <a16:creationId xmlns:a16="http://schemas.microsoft.com/office/drawing/2014/main" id="{A84175F8-DB86-4FAA-9DB5-126F1AFCCF9A}"/>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63781" y="285981"/>
            <a:ext cx="3289466" cy="1403758"/>
          </a:xfrm>
          <a:prstGeom prst="rect">
            <a:avLst/>
          </a:prstGeom>
          <a:noFill/>
          <a:ln>
            <a:noFill/>
          </a:ln>
        </p:spPr>
      </p:pic>
      <p:sp>
        <p:nvSpPr>
          <p:cNvPr id="3" name="TextBox 2">
            <a:extLst>
              <a:ext uri="{FF2B5EF4-FFF2-40B4-BE49-F238E27FC236}">
                <a16:creationId xmlns:a16="http://schemas.microsoft.com/office/drawing/2014/main" id="{79611013-7425-49BB-9A11-2D3D43537D7C}"/>
              </a:ext>
            </a:extLst>
          </p:cNvPr>
          <p:cNvSpPr txBox="1"/>
          <p:nvPr/>
        </p:nvSpPr>
        <p:spPr>
          <a:xfrm>
            <a:off x="723051" y="1939335"/>
            <a:ext cx="2199176" cy="2308324"/>
          </a:xfrm>
          <a:prstGeom prst="rect">
            <a:avLst/>
          </a:prstGeom>
          <a:noFill/>
        </p:spPr>
        <p:txBody>
          <a:bodyPr wrap="square" rtlCol="0">
            <a:spAutoFit/>
          </a:bodyPr>
          <a:lstStyle/>
          <a:p>
            <a:r>
              <a:rPr lang="en-US" dirty="0"/>
              <a:t>Americans from across the country and political spectrum in a search for solutions wise enough to attract cross-partisan support</a:t>
            </a:r>
          </a:p>
        </p:txBody>
      </p:sp>
      <p:sp>
        <p:nvSpPr>
          <p:cNvPr id="4" name="TextBox 3">
            <a:extLst>
              <a:ext uri="{FF2B5EF4-FFF2-40B4-BE49-F238E27FC236}">
                <a16:creationId xmlns:a16="http://schemas.microsoft.com/office/drawing/2014/main" id="{6C7BD0E6-B269-4E86-A5B2-BEA05C9AFD0B}"/>
              </a:ext>
            </a:extLst>
          </p:cNvPr>
          <p:cNvSpPr txBox="1"/>
          <p:nvPr/>
        </p:nvSpPr>
        <p:spPr>
          <a:xfrm>
            <a:off x="723051" y="4560125"/>
            <a:ext cx="2815796" cy="1477328"/>
          </a:xfrm>
          <a:prstGeom prst="rect">
            <a:avLst/>
          </a:prstGeom>
          <a:noFill/>
        </p:spPr>
        <p:txBody>
          <a:bodyPr wrap="square" rtlCol="0">
            <a:spAutoFit/>
          </a:bodyPr>
          <a:lstStyle/>
          <a:p>
            <a:pPr marL="342900" indent="-342900">
              <a:buAutoNum type="arabicPeriod"/>
            </a:pPr>
            <a:r>
              <a:rPr lang="en-US" b="1" dirty="0"/>
              <a:t>Identify Issues</a:t>
            </a:r>
          </a:p>
          <a:p>
            <a:pPr marL="342900" indent="-342900">
              <a:buAutoNum type="arabicPeriod"/>
            </a:pPr>
            <a:r>
              <a:rPr lang="en-US" b="1" dirty="0"/>
              <a:t>Develop Issue Briefs</a:t>
            </a:r>
          </a:p>
          <a:p>
            <a:pPr marL="342900" indent="-342900">
              <a:buAutoNum type="arabicPeriod"/>
            </a:pPr>
            <a:r>
              <a:rPr lang="en-US" b="1" dirty="0"/>
              <a:t>Weigh In</a:t>
            </a:r>
          </a:p>
          <a:p>
            <a:pPr marL="342900" indent="-342900">
              <a:buAutoNum type="arabicPeriod"/>
            </a:pPr>
            <a:r>
              <a:rPr lang="en-US" b="1" dirty="0"/>
              <a:t>Advocate</a:t>
            </a:r>
            <a:r>
              <a:rPr lang="en-US" dirty="0"/>
              <a:t> – after 2/3 Consensus </a:t>
            </a:r>
          </a:p>
        </p:txBody>
      </p:sp>
    </p:spTree>
    <p:extLst>
      <p:ext uri="{BB962C8B-B14F-4D97-AF65-F5344CB8AC3E}">
        <p14:creationId xmlns:p14="http://schemas.microsoft.com/office/powerpoint/2010/main" val="1779552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83D80C-67FF-6247-93AF-189650D604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69860" y="5492725"/>
            <a:ext cx="1057508" cy="634505"/>
          </a:xfrm>
          <a:prstGeom prst="rect">
            <a:avLst/>
          </a:prstGeom>
        </p:spPr>
      </p:pic>
      <p:pic>
        <p:nvPicPr>
          <p:cNvPr id="8" name="Picture 7">
            <a:extLst>
              <a:ext uri="{FF2B5EF4-FFF2-40B4-BE49-F238E27FC236}">
                <a16:creationId xmlns:a16="http://schemas.microsoft.com/office/drawing/2014/main" id="{3D29C8DF-9B2B-BE40-A648-6BE05B6972BC}"/>
              </a:ext>
            </a:extLst>
          </p:cNvPr>
          <p:cNvPicPr>
            <a:picLocks noChangeAspect="1"/>
          </p:cNvPicPr>
          <p:nvPr/>
        </p:nvPicPr>
        <p:blipFill>
          <a:blip r:embed="rId5"/>
          <a:stretch>
            <a:fillRect/>
          </a:stretch>
        </p:blipFill>
        <p:spPr>
          <a:xfrm>
            <a:off x="1003216" y="5689055"/>
            <a:ext cx="3543300" cy="444500"/>
          </a:xfrm>
          <a:prstGeom prst="rect">
            <a:avLst/>
          </a:prstGeom>
        </p:spPr>
      </p:pic>
      <p:pic>
        <p:nvPicPr>
          <p:cNvPr id="9" name="Picture 8">
            <a:extLst>
              <a:ext uri="{FF2B5EF4-FFF2-40B4-BE49-F238E27FC236}">
                <a16:creationId xmlns:a16="http://schemas.microsoft.com/office/drawing/2014/main" id="{4CFB8E6A-A861-9F47-B8D7-A967B98D329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469" y="-520372"/>
            <a:ext cx="2911928" cy="3494314"/>
          </a:xfrm>
          <a:prstGeom prst="rect">
            <a:avLst/>
          </a:prstGeom>
        </p:spPr>
      </p:pic>
      <p:pic>
        <p:nvPicPr>
          <p:cNvPr id="2" name="Online Media 1" title="Divided We Fall Trailer">
            <a:hlinkClick r:id="" action="ppaction://media"/>
            <a:extLst>
              <a:ext uri="{FF2B5EF4-FFF2-40B4-BE49-F238E27FC236}">
                <a16:creationId xmlns:a16="http://schemas.microsoft.com/office/drawing/2014/main" id="{2F407DB5-0BA9-4E9A-981A-EC907F277383}"/>
              </a:ext>
            </a:extLst>
          </p:cNvPr>
          <p:cNvPicPr>
            <a:picLocks noRot="1" noChangeAspect="1"/>
          </p:cNvPicPr>
          <p:nvPr>
            <a:videoFile r:link="rId1"/>
          </p:nvPr>
        </p:nvPicPr>
        <p:blipFill>
          <a:blip r:embed="rId7"/>
          <a:stretch>
            <a:fillRect/>
          </a:stretch>
        </p:blipFill>
        <p:spPr>
          <a:xfrm>
            <a:off x="1948875" y="1903409"/>
            <a:ext cx="6212114" cy="3494314"/>
          </a:xfrm>
          <a:prstGeom prst="rect">
            <a:avLst/>
          </a:prstGeom>
        </p:spPr>
      </p:pic>
    </p:spTree>
    <p:extLst>
      <p:ext uri="{BB962C8B-B14F-4D97-AF65-F5344CB8AC3E}">
        <p14:creationId xmlns:p14="http://schemas.microsoft.com/office/powerpoint/2010/main" val="276803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in a room&#10;&#10;Description automatically generated">
            <a:extLst>
              <a:ext uri="{FF2B5EF4-FFF2-40B4-BE49-F238E27FC236}">
                <a16:creationId xmlns:a16="http://schemas.microsoft.com/office/drawing/2014/main" id="{57EEAB05-180C-468A-A9C3-F8E3BB505A6F}"/>
              </a:ext>
            </a:extLst>
          </p:cNvPr>
          <p:cNvPicPr>
            <a:picLocks noChangeAspect="1"/>
          </p:cNvPicPr>
          <p:nvPr/>
        </p:nvPicPr>
        <p:blipFill>
          <a:blip r:embed="rId3"/>
          <a:stretch>
            <a:fillRect/>
          </a:stretch>
        </p:blipFill>
        <p:spPr>
          <a:xfrm>
            <a:off x="4044244" y="2118906"/>
            <a:ext cx="4908064" cy="243959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7333" y="-8953"/>
            <a:ext cx="7296818" cy="2107267"/>
          </a:xfrm>
          <a:prstGeom prst="rect">
            <a:avLst/>
          </a:prstGeom>
          <a:solidFill>
            <a:schemeClr val="bg1"/>
          </a:solidFill>
        </p:spPr>
      </p:pic>
      <p:pic>
        <p:nvPicPr>
          <p:cNvPr id="4" name="Picture 3">
            <a:extLst>
              <a:ext uri="{FF2B5EF4-FFF2-40B4-BE49-F238E27FC236}">
                <a16:creationId xmlns:a16="http://schemas.microsoft.com/office/drawing/2014/main" id="{E97A939A-4A12-4B77-AE3B-9BF9BCDE8D0B}"/>
              </a:ext>
            </a:extLst>
          </p:cNvPr>
          <p:cNvPicPr>
            <a:picLocks noChangeAspect="1"/>
          </p:cNvPicPr>
          <p:nvPr/>
        </p:nvPicPr>
        <p:blipFill>
          <a:blip r:embed="rId5"/>
          <a:stretch>
            <a:fillRect/>
          </a:stretch>
        </p:blipFill>
        <p:spPr>
          <a:xfrm>
            <a:off x="99177" y="2743200"/>
            <a:ext cx="4277135" cy="2125988"/>
          </a:xfrm>
          <a:prstGeom prst="rect">
            <a:avLst/>
          </a:prstGeom>
        </p:spPr>
      </p:pic>
      <p:pic>
        <p:nvPicPr>
          <p:cNvPr id="9" name="Picture 8">
            <a:extLst>
              <a:ext uri="{FF2B5EF4-FFF2-40B4-BE49-F238E27FC236}">
                <a16:creationId xmlns:a16="http://schemas.microsoft.com/office/drawing/2014/main" id="{1E821831-B6B9-48F8-A2B7-A9BA75811E36}"/>
              </a:ext>
            </a:extLst>
          </p:cNvPr>
          <p:cNvPicPr>
            <a:picLocks noChangeAspect="1"/>
          </p:cNvPicPr>
          <p:nvPr/>
        </p:nvPicPr>
        <p:blipFill>
          <a:blip r:embed="rId6"/>
          <a:stretch>
            <a:fillRect/>
          </a:stretch>
        </p:blipFill>
        <p:spPr>
          <a:xfrm>
            <a:off x="5676233" y="4524443"/>
            <a:ext cx="2561668" cy="1622390"/>
          </a:xfrm>
          <a:prstGeom prst="rect">
            <a:avLst/>
          </a:prstGeom>
        </p:spPr>
      </p:pic>
      <p:pic>
        <p:nvPicPr>
          <p:cNvPr id="7" name="Picture 6">
            <a:extLst>
              <a:ext uri="{FF2B5EF4-FFF2-40B4-BE49-F238E27FC236}">
                <a16:creationId xmlns:a16="http://schemas.microsoft.com/office/drawing/2014/main" id="{E288EC90-D2C5-4B99-8EE2-E62F15CD7F67}"/>
              </a:ext>
            </a:extLst>
          </p:cNvPr>
          <p:cNvPicPr>
            <a:picLocks noChangeAspect="1"/>
          </p:cNvPicPr>
          <p:nvPr/>
        </p:nvPicPr>
        <p:blipFill>
          <a:blip r:embed="rId7"/>
          <a:stretch>
            <a:fillRect/>
          </a:stretch>
        </p:blipFill>
        <p:spPr>
          <a:xfrm>
            <a:off x="2412254" y="4331531"/>
            <a:ext cx="3263979" cy="1622390"/>
          </a:xfrm>
          <a:prstGeom prst="rect">
            <a:avLst/>
          </a:prstGeom>
        </p:spPr>
      </p:pic>
    </p:spTree>
    <p:extLst>
      <p:ext uri="{BB962C8B-B14F-4D97-AF65-F5344CB8AC3E}">
        <p14:creationId xmlns:p14="http://schemas.microsoft.com/office/powerpoint/2010/main" val="3279367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84713" y="1266225"/>
            <a:ext cx="3408218" cy="1092607"/>
          </a:xfrm>
          <a:prstGeom prst="rect">
            <a:avLst/>
          </a:prstGeom>
          <a:noFill/>
        </p:spPr>
        <p:txBody>
          <a:bodyPr wrap="square" rtlCol="0">
            <a:spAutoFit/>
          </a:bodyPr>
          <a:lstStyle/>
          <a:p>
            <a:r>
              <a:rPr lang="en-US" b="1" dirty="0">
                <a:solidFill>
                  <a:srgbClr val="0D92BB"/>
                </a:solidFill>
              </a:rPr>
              <a:t>Text CIVILITY to 89800</a:t>
            </a:r>
          </a:p>
          <a:p>
            <a:endParaRPr lang="en-US" sz="1100" dirty="0"/>
          </a:p>
          <a:p>
            <a:r>
              <a:rPr lang="en-US" dirty="0"/>
              <a:t>Gather in groups of 3-5 with one cell phone. Text CIVILITY to 89800</a:t>
            </a:r>
          </a:p>
        </p:txBody>
      </p:sp>
      <p:sp>
        <p:nvSpPr>
          <p:cNvPr id="11" name="TextBox 10"/>
          <p:cNvSpPr txBox="1"/>
          <p:nvPr/>
        </p:nvSpPr>
        <p:spPr>
          <a:xfrm>
            <a:off x="1143000" y="2565127"/>
            <a:ext cx="3408218" cy="1092607"/>
          </a:xfrm>
          <a:prstGeom prst="rect">
            <a:avLst/>
          </a:prstGeom>
          <a:noFill/>
        </p:spPr>
        <p:txBody>
          <a:bodyPr wrap="square" rtlCol="0">
            <a:spAutoFit/>
          </a:bodyPr>
          <a:lstStyle/>
          <a:p>
            <a:r>
              <a:rPr lang="en-US" b="1" dirty="0">
                <a:solidFill>
                  <a:srgbClr val="0D92BB"/>
                </a:solidFill>
              </a:rPr>
              <a:t>Follow the text prompts</a:t>
            </a:r>
          </a:p>
          <a:p>
            <a:endParaRPr lang="en-US" sz="1100" dirty="0"/>
          </a:p>
          <a:p>
            <a:r>
              <a:rPr lang="en-US" dirty="0"/>
              <a:t>Groups move through the texted script at their own pace.</a:t>
            </a:r>
          </a:p>
        </p:txBody>
      </p:sp>
      <p:sp>
        <p:nvSpPr>
          <p:cNvPr id="13" name="TextBox 12"/>
          <p:cNvSpPr txBox="1"/>
          <p:nvPr/>
        </p:nvSpPr>
        <p:spPr>
          <a:xfrm>
            <a:off x="1143000" y="3989836"/>
            <a:ext cx="3408218" cy="1646605"/>
          </a:xfrm>
          <a:prstGeom prst="rect">
            <a:avLst/>
          </a:prstGeom>
          <a:noFill/>
        </p:spPr>
        <p:txBody>
          <a:bodyPr wrap="square" rtlCol="0">
            <a:spAutoFit/>
          </a:bodyPr>
          <a:lstStyle/>
          <a:p>
            <a:r>
              <a:rPr lang="en-US" b="1" dirty="0">
                <a:solidFill>
                  <a:srgbClr val="0D92BB"/>
                </a:solidFill>
              </a:rPr>
              <a:t>Be part of the change</a:t>
            </a:r>
          </a:p>
          <a:p>
            <a:endParaRPr lang="en-US" sz="1100" dirty="0"/>
          </a:p>
          <a:p>
            <a:r>
              <a:rPr lang="en-US" dirty="0"/>
              <a:t>As a group, you might discover new ideas and perspectives – and be well on your way to engaging in a respectful dialogue.</a:t>
            </a:r>
          </a:p>
        </p:txBody>
      </p:sp>
      <p:sp>
        <p:nvSpPr>
          <p:cNvPr id="4" name="TextBox 3"/>
          <p:cNvSpPr txBox="1"/>
          <p:nvPr/>
        </p:nvSpPr>
        <p:spPr>
          <a:xfrm>
            <a:off x="429261" y="1134569"/>
            <a:ext cx="468527" cy="769441"/>
          </a:xfrm>
          <a:prstGeom prst="rect">
            <a:avLst/>
          </a:prstGeom>
          <a:noFill/>
        </p:spPr>
        <p:txBody>
          <a:bodyPr wrap="square" rtlCol="0">
            <a:spAutoFit/>
          </a:bodyPr>
          <a:lstStyle/>
          <a:p>
            <a:r>
              <a:rPr lang="en-US" sz="4400" b="1" dirty="0">
                <a:solidFill>
                  <a:srgbClr val="C00000"/>
                </a:solidFill>
              </a:rPr>
              <a:t>1</a:t>
            </a:r>
          </a:p>
        </p:txBody>
      </p:sp>
      <p:sp>
        <p:nvSpPr>
          <p:cNvPr id="14" name="TextBox 13"/>
          <p:cNvSpPr txBox="1"/>
          <p:nvPr/>
        </p:nvSpPr>
        <p:spPr>
          <a:xfrm>
            <a:off x="478697" y="2458783"/>
            <a:ext cx="606016" cy="769441"/>
          </a:xfrm>
          <a:prstGeom prst="rect">
            <a:avLst/>
          </a:prstGeom>
          <a:noFill/>
        </p:spPr>
        <p:txBody>
          <a:bodyPr wrap="square" rtlCol="0">
            <a:spAutoFit/>
          </a:bodyPr>
          <a:lstStyle/>
          <a:p>
            <a:r>
              <a:rPr lang="en-US" sz="4400" b="1" dirty="0">
                <a:solidFill>
                  <a:srgbClr val="C00000"/>
                </a:solidFill>
              </a:rPr>
              <a:t>2</a:t>
            </a:r>
          </a:p>
        </p:txBody>
      </p:sp>
      <p:sp>
        <p:nvSpPr>
          <p:cNvPr id="15" name="TextBox 14"/>
          <p:cNvSpPr txBox="1"/>
          <p:nvPr/>
        </p:nvSpPr>
        <p:spPr>
          <a:xfrm>
            <a:off x="536579" y="3811974"/>
            <a:ext cx="468527" cy="769441"/>
          </a:xfrm>
          <a:prstGeom prst="rect">
            <a:avLst/>
          </a:prstGeom>
          <a:noFill/>
        </p:spPr>
        <p:txBody>
          <a:bodyPr wrap="square" rtlCol="0">
            <a:spAutoFit/>
          </a:bodyPr>
          <a:lstStyle/>
          <a:p>
            <a:r>
              <a:rPr lang="en-US" sz="4400" b="1" dirty="0">
                <a:solidFill>
                  <a:srgbClr val="C00000"/>
                </a:solidFill>
              </a:rPr>
              <a:t>3</a:t>
            </a:r>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47546" t="41077" r="7918"/>
          <a:stretch/>
        </p:blipFill>
        <p:spPr>
          <a:xfrm>
            <a:off x="5543505" y="2155675"/>
            <a:ext cx="2361358" cy="4082040"/>
          </a:xfrm>
          <a:prstGeom prst="rect">
            <a:avLst/>
          </a:prstGeom>
        </p:spPr>
      </p:pic>
      <p:pic>
        <p:nvPicPr>
          <p:cNvPr id="10" name="Picture 9"/>
          <p:cNvPicPr>
            <a:picLocks noChangeAspect="1"/>
          </p:cNvPicPr>
          <p:nvPr/>
        </p:nvPicPr>
        <p:blipFill>
          <a:blip r:embed="rId4"/>
          <a:stretch>
            <a:fillRect/>
          </a:stretch>
        </p:blipFill>
        <p:spPr>
          <a:xfrm>
            <a:off x="4866781" y="166373"/>
            <a:ext cx="3714807" cy="1947795"/>
          </a:xfrm>
          <a:prstGeom prst="rect">
            <a:avLst/>
          </a:prstGeom>
        </p:spPr>
      </p:pic>
      <p:sp>
        <p:nvSpPr>
          <p:cNvPr id="3" name="TextBox 2">
            <a:extLst>
              <a:ext uri="{FF2B5EF4-FFF2-40B4-BE49-F238E27FC236}">
                <a16:creationId xmlns:a16="http://schemas.microsoft.com/office/drawing/2014/main" id="{1E6C2EC4-CCC3-405A-B120-32FCB1E19406}"/>
              </a:ext>
            </a:extLst>
          </p:cNvPr>
          <p:cNvSpPr txBox="1"/>
          <p:nvPr/>
        </p:nvSpPr>
        <p:spPr>
          <a:xfrm>
            <a:off x="394450" y="166373"/>
            <a:ext cx="4098481" cy="1077218"/>
          </a:xfrm>
          <a:prstGeom prst="rect">
            <a:avLst/>
          </a:prstGeom>
          <a:noFill/>
        </p:spPr>
        <p:txBody>
          <a:bodyPr wrap="square" rtlCol="0">
            <a:spAutoFit/>
          </a:bodyPr>
          <a:lstStyle/>
          <a:p>
            <a:r>
              <a:rPr lang="en-US" sz="3200" b="1" dirty="0">
                <a:solidFill>
                  <a:srgbClr val="FF0000"/>
                </a:solidFill>
              </a:rPr>
              <a:t>TEXT TALK – CIVILITY (or VOTE)</a:t>
            </a:r>
          </a:p>
        </p:txBody>
      </p:sp>
      <p:sp>
        <p:nvSpPr>
          <p:cNvPr id="6" name="TextBox 5">
            <a:extLst>
              <a:ext uri="{FF2B5EF4-FFF2-40B4-BE49-F238E27FC236}">
                <a16:creationId xmlns:a16="http://schemas.microsoft.com/office/drawing/2014/main" id="{CA8C38C6-45C2-4C50-878E-2FD30ADDB8A3}"/>
              </a:ext>
            </a:extLst>
          </p:cNvPr>
          <p:cNvSpPr txBox="1"/>
          <p:nvPr/>
        </p:nvSpPr>
        <p:spPr>
          <a:xfrm>
            <a:off x="781705" y="5849768"/>
            <a:ext cx="4930326" cy="646331"/>
          </a:xfrm>
          <a:prstGeom prst="rect">
            <a:avLst/>
          </a:prstGeom>
          <a:noFill/>
        </p:spPr>
        <p:txBody>
          <a:bodyPr wrap="square" rtlCol="0">
            <a:spAutoFit/>
          </a:bodyPr>
          <a:lstStyle/>
          <a:p>
            <a:r>
              <a:rPr lang="en-US" dirty="0">
                <a:hlinkClick r:id="rId5"/>
              </a:rPr>
              <a:t>http://www.taylorjshare.com/ttv/</a:t>
            </a:r>
            <a:endParaRPr lang="en-US" dirty="0"/>
          </a:p>
          <a:p>
            <a:endParaRPr lang="en-US" dirty="0"/>
          </a:p>
        </p:txBody>
      </p:sp>
    </p:spTree>
    <p:extLst>
      <p:ext uri="{BB962C8B-B14F-4D97-AF65-F5344CB8AC3E}">
        <p14:creationId xmlns:p14="http://schemas.microsoft.com/office/powerpoint/2010/main" val="27806746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UNIQUEID" val="2"/>
</p:tagLst>
</file>

<file path=ppt/tags/tag2.xml><?xml version="1.0" encoding="utf-8"?>
<p:tagLst xmlns:a="http://schemas.openxmlformats.org/drawingml/2006/main" xmlns:r="http://schemas.openxmlformats.org/officeDocument/2006/relationships" xmlns:p="http://schemas.openxmlformats.org/presentationml/2006/main">
  <p:tag name="AS_UNIQUEID" val="0"/>
</p:tagLst>
</file>

<file path=ppt/theme/theme1.xml><?xml version="1.0" encoding="utf-8"?>
<a:theme xmlns:a="http://schemas.openxmlformats.org/drawingml/2006/main" name="Retrospect">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69</TotalTime>
  <Words>709</Words>
  <Application>Microsoft Office PowerPoint</Application>
  <PresentationFormat>On-screen Show (4:3)</PresentationFormat>
  <Paragraphs>151</Paragraphs>
  <Slides>32</Slides>
  <Notes>23</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ＭＳ Ｐゴシック</vt:lpstr>
      <vt:lpstr>Arial</vt:lpstr>
      <vt:lpstr>Calibri</vt:lpstr>
      <vt:lpstr>Calibri Light</vt:lpstr>
      <vt:lpstr>Century Gothic</vt:lpstr>
      <vt:lpstr>Mangal</vt:lpstr>
      <vt:lpstr>Retrospect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Does The Data Say?</vt:lpstr>
      <vt:lpstr>PowerPoint Presentation</vt:lpstr>
      <vt:lpstr>PowerPoint Presentation</vt:lpstr>
      <vt:lpstr>PowerPoint Presentation</vt:lpstr>
      <vt:lpstr>www.pbs.org/newshour/economy/do-you-live-in-a-bubble-a-quiz-2 </vt:lpstr>
      <vt:lpstr>More in Common</vt:lpstr>
      <vt:lpstr>Hidden Tribes</vt:lpstr>
      <vt:lpstr>Power of Democracy Civic Learning Partnerships</vt:lpstr>
      <vt:lpstr>Power of Democracy Civic Learning Partnerships</vt:lpstr>
      <vt:lpstr>www.allsides.com/about www.allsidesforschools.org</vt:lpstr>
      <vt:lpstr>PowerPoint Presentation</vt:lpstr>
      <vt:lpstr>Unlikely Friendships</vt:lpstr>
      <vt:lpstr>PowerPoint Presentation</vt:lpstr>
      <vt:lpstr>Listen Across Differences</vt:lpstr>
      <vt:lpstr>PowerPoint Presentation</vt:lpstr>
      <vt:lpstr>Listen Across Differences</vt:lpstr>
      <vt:lpstr>Thank you for listening!</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Gronewold</dc:creator>
  <cp:lastModifiedBy>Sharon Stone</cp:lastModifiedBy>
  <cp:revision>502</cp:revision>
  <cp:lastPrinted>2017-12-11T12:34:44Z</cp:lastPrinted>
  <dcterms:created xsi:type="dcterms:W3CDTF">2017-02-21T21:00:14Z</dcterms:created>
  <dcterms:modified xsi:type="dcterms:W3CDTF">2019-06-06T20:12:46Z</dcterms:modified>
</cp:coreProperties>
</file>