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52" r:id="rId1"/>
  </p:sldMasterIdLst>
  <p:notesMasterIdLst>
    <p:notesMasterId r:id="rId18"/>
  </p:notes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68"/>
    <p:restoredTop sz="94676"/>
  </p:normalViewPr>
  <p:slideViewPr>
    <p:cSldViewPr snapToGrid="0" snapToObjects="1">
      <p:cViewPr varScale="1">
        <p:scale>
          <a:sx n="115" d="100"/>
          <a:sy n="115" d="100"/>
        </p:scale>
        <p:origin x="186" y="108"/>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96DBB3-1573-AF48-96CB-0881A5C9D9FE}" type="datetimeFigureOut">
              <a:rPr lang="en-US" smtClean="0"/>
              <a:t>6/5/2019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AA3CA6-D8CB-3D4F-84FA-314F7D2F1752}" type="slidenum">
              <a:rPr lang="en-US" smtClean="0"/>
              <a:t>‹#›</a:t>
            </a:fld>
            <a:endParaRPr lang="en-US"/>
          </a:p>
        </p:txBody>
      </p:sp>
    </p:spTree>
    <p:extLst>
      <p:ext uri="{BB962C8B-B14F-4D97-AF65-F5344CB8AC3E}">
        <p14:creationId xmlns:p14="http://schemas.microsoft.com/office/powerpoint/2010/main" val="1701953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A29BAAC-F1EB-D249-B926-331900BCBA2E}" type="datetimeFigureOut">
              <a:rPr lang="en-US" smtClean="0"/>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29BAAC-F1EB-D249-B926-331900BCBA2E}" type="datetimeFigureOut">
              <a:rPr lang="en-US" smtClean="0"/>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29BAAC-F1EB-D249-B926-331900BCBA2E}" type="datetimeFigureOut">
              <a:rPr lang="en-US" smtClean="0"/>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29BAAC-F1EB-D249-B926-331900BCBA2E}" type="datetimeFigureOut">
              <a:rPr lang="en-US" smtClean="0"/>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A29BAAC-F1EB-D249-B926-331900BCBA2E}" type="datetimeFigureOut">
              <a:rPr lang="en-US" smtClean="0"/>
              <a:t>6/5/2019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A29BAAC-F1EB-D249-B926-331900BCBA2E}" type="datetimeFigureOut">
              <a:rPr lang="en-US" smtClean="0"/>
              <a:t>6/5/2019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A29BAAC-F1EB-D249-B926-331900BCBA2E}" type="datetimeFigureOut">
              <a:rPr lang="en-US" smtClean="0"/>
              <a:t>6/5/2019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A29BAAC-F1EB-D249-B926-331900BCBA2E}" type="datetimeFigureOut">
              <a:rPr lang="en-US" smtClean="0"/>
              <a:t>6/5/2019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29BAAC-F1EB-D249-B926-331900BCBA2E}" type="datetimeFigureOut">
              <a:rPr lang="en-US" smtClean="0"/>
              <a:t>6/5/2019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29BAAC-F1EB-D249-B926-331900BCBA2E}" type="datetimeFigureOut">
              <a:rPr lang="en-US" smtClean="0"/>
              <a:t>6/5/2019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29BAAC-F1EB-D249-B926-331900BCBA2E}" type="datetimeFigureOut">
              <a:rPr lang="en-US" smtClean="0"/>
              <a:t>6/5/2019</a:t>
            </a:fld>
            <a:endParaRPr lang="en-US"/>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fld id="{BB91C4B9-4337-2A48-A6A5-3DDAF4A3551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29BAAC-F1EB-D249-B926-331900BCBA2E}" type="datetimeFigureOut">
              <a:rPr lang="en-US" smtClean="0"/>
              <a:t>6/5/2019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91C4B9-4337-2A48-A6A5-3DDAF4A3551D}" type="slidenum">
              <a:rPr lang="en-US" smtClean="0"/>
              <a:t>‹#›</a:t>
            </a:fld>
            <a:endParaRPr lang="en-US"/>
          </a:p>
        </p:txBody>
      </p:sp>
    </p:spTree>
    <p:extLst>
      <p:ext uri="{BB962C8B-B14F-4D97-AF65-F5344CB8AC3E}">
        <p14:creationId xmlns:p14="http://schemas.microsoft.com/office/powerpoint/2010/main" val="1097895639"/>
      </p:ext>
    </p:extLst>
  </p:cSld>
  <p:clrMap bg1="lt1" tx1="dk1" bg2="lt2" tx2="dk2" accent1="accent1" accent2="accent2" accent3="accent3" accent4="accent4" accent5="accent5" accent6="accent6" hlink="hlink" folHlink="folHlink"/>
  <p:sldLayoutIdLst>
    <p:sldLayoutId id="2147484153" r:id="rId1"/>
    <p:sldLayoutId id="2147484154" r:id="rId2"/>
    <p:sldLayoutId id="2147484155" r:id="rId3"/>
    <p:sldLayoutId id="2147484156" r:id="rId4"/>
    <p:sldLayoutId id="2147484157" r:id="rId5"/>
    <p:sldLayoutId id="2147484158" r:id="rId6"/>
    <p:sldLayoutId id="2147484159" r:id="rId7"/>
    <p:sldLayoutId id="2147484160" r:id="rId8"/>
    <p:sldLayoutId id="2147484161" r:id="rId9"/>
    <p:sldLayoutId id="2147484162" r:id="rId10"/>
    <p:sldLayoutId id="21474841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lwvorangecoast.or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lwvorangecoast.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600" dirty="0" smtClean="0">
                <a:latin typeface="+mn-lt"/>
              </a:rPr>
              <a:t>Mentoring New Members</a:t>
            </a:r>
            <a:endParaRPr lang="en-US" sz="6600" dirty="0">
              <a:latin typeface="+mn-lt"/>
            </a:endParaRP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8053718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Specifics of the Orange Coast League Program</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How do we recruit mentors and how do we pair them with new members?</a:t>
            </a:r>
          </a:p>
          <a:p>
            <a:endParaRPr lang="en-US" dirty="0" smtClean="0"/>
          </a:p>
          <a:p>
            <a:r>
              <a:rPr lang="en-US" dirty="0" smtClean="0"/>
              <a:t>1.  We ask seasoned members, often those in leadership roles.</a:t>
            </a:r>
          </a:p>
          <a:p>
            <a:pPr lvl="1"/>
            <a:r>
              <a:rPr lang="en-US" dirty="0" smtClean="0"/>
              <a:t>Sometimes such a member takes more than one “mentee.”</a:t>
            </a:r>
          </a:p>
          <a:p>
            <a:pPr lvl="1"/>
            <a:endParaRPr lang="en-US" dirty="0" smtClean="0"/>
          </a:p>
          <a:p>
            <a:r>
              <a:rPr lang="en-US" dirty="0" smtClean="0"/>
              <a:t>2.  We ask the new member if he or she wants a mentor.</a:t>
            </a:r>
          </a:p>
          <a:p>
            <a:endParaRPr lang="en-US" dirty="0" smtClean="0"/>
          </a:p>
          <a:p>
            <a:r>
              <a:rPr lang="en-US" dirty="0" smtClean="0"/>
              <a:t>3.  We pair a new member with a mentor who lives near them.</a:t>
            </a:r>
          </a:p>
          <a:p>
            <a:endParaRPr lang="en-US" dirty="0" smtClean="0"/>
          </a:p>
          <a:p>
            <a:r>
              <a:rPr lang="en-US" dirty="0" smtClean="0"/>
              <a:t>4.  We pair a new member with a mentor with common interests.</a:t>
            </a:r>
          </a:p>
          <a:p>
            <a:r>
              <a:rPr lang="en-US" dirty="0" smtClean="0"/>
              <a:t> </a:t>
            </a:r>
            <a:endParaRPr lang="en-US" dirty="0"/>
          </a:p>
        </p:txBody>
      </p:sp>
    </p:spTree>
    <p:extLst>
      <p:ext uri="{BB962C8B-B14F-4D97-AF65-F5344CB8AC3E}">
        <p14:creationId xmlns:p14="http://schemas.microsoft.com/office/powerpoint/2010/main" val="1799935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2564" y="309707"/>
            <a:ext cx="10515600" cy="1325563"/>
          </a:xfrm>
        </p:spPr>
        <p:txBody>
          <a:bodyPr>
            <a:normAutofit/>
          </a:bodyPr>
          <a:lstStyle/>
          <a:p>
            <a:r>
              <a:rPr lang="en-US" dirty="0"/>
              <a:t>	</a:t>
            </a:r>
            <a:r>
              <a:rPr lang="en-US" dirty="0" smtClean="0"/>
              <a:t>   Happy Mentors and New Members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4851" y="1934874"/>
            <a:ext cx="5171424" cy="344761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6655" y="1496291"/>
            <a:ext cx="3886199" cy="3886199"/>
          </a:xfrm>
          <a:prstGeom prst="rect">
            <a:avLst/>
          </a:prstGeom>
        </p:spPr>
      </p:pic>
      <p:sp>
        <p:nvSpPr>
          <p:cNvPr id="6" name="TextBox 5"/>
          <p:cNvSpPr txBox="1"/>
          <p:nvPr/>
        </p:nvSpPr>
        <p:spPr>
          <a:xfrm>
            <a:off x="1427018" y="5682094"/>
            <a:ext cx="4087091" cy="369332"/>
          </a:xfrm>
          <a:prstGeom prst="rect">
            <a:avLst/>
          </a:prstGeom>
          <a:noFill/>
        </p:spPr>
        <p:txBody>
          <a:bodyPr wrap="square" rtlCol="0">
            <a:spAutoFit/>
          </a:bodyPr>
          <a:lstStyle/>
          <a:p>
            <a:r>
              <a:rPr lang="en-US" dirty="0" smtClean="0"/>
              <a:t>Becky Newman and Michele </a:t>
            </a:r>
            <a:r>
              <a:rPr lang="en-US" dirty="0" err="1" smtClean="0"/>
              <a:t>Musacchio</a:t>
            </a:r>
            <a:endParaRPr lang="en-US" dirty="0"/>
          </a:p>
        </p:txBody>
      </p:sp>
      <p:sp>
        <p:nvSpPr>
          <p:cNvPr id="7" name="TextBox 6"/>
          <p:cNvSpPr txBox="1"/>
          <p:nvPr/>
        </p:nvSpPr>
        <p:spPr>
          <a:xfrm>
            <a:off x="7176655" y="5682094"/>
            <a:ext cx="3886199" cy="369332"/>
          </a:xfrm>
          <a:prstGeom prst="rect">
            <a:avLst/>
          </a:prstGeom>
          <a:noFill/>
        </p:spPr>
        <p:txBody>
          <a:bodyPr wrap="square" rtlCol="0">
            <a:spAutoFit/>
          </a:bodyPr>
          <a:lstStyle/>
          <a:p>
            <a:r>
              <a:rPr lang="en-US" dirty="0" smtClean="0"/>
              <a:t>      Anne Stone and Becky Newman</a:t>
            </a:r>
            <a:endParaRPr lang="en-US" dirty="0"/>
          </a:p>
        </p:txBody>
      </p:sp>
    </p:spTree>
    <p:extLst>
      <p:ext uri="{BB962C8B-B14F-4D97-AF65-F5344CB8AC3E}">
        <p14:creationId xmlns:p14="http://schemas.microsoft.com/office/powerpoint/2010/main" val="12397533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President Becky Newman: Star Mentor</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68582" y="1399743"/>
            <a:ext cx="3935195" cy="393519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5491" y="1399743"/>
            <a:ext cx="4128655" cy="4045093"/>
          </a:xfrm>
          <a:prstGeom prst="rect">
            <a:avLst/>
          </a:prstGeom>
        </p:spPr>
      </p:pic>
      <p:sp>
        <p:nvSpPr>
          <p:cNvPr id="6" name="TextBox 5"/>
          <p:cNvSpPr txBox="1"/>
          <p:nvPr/>
        </p:nvSpPr>
        <p:spPr>
          <a:xfrm>
            <a:off x="1288473" y="5652654"/>
            <a:ext cx="3990109" cy="369332"/>
          </a:xfrm>
          <a:prstGeom prst="rect">
            <a:avLst/>
          </a:prstGeom>
          <a:noFill/>
        </p:spPr>
        <p:txBody>
          <a:bodyPr wrap="square" rtlCol="0">
            <a:spAutoFit/>
          </a:bodyPr>
          <a:lstStyle/>
          <a:p>
            <a:r>
              <a:rPr lang="en-US" dirty="0" smtClean="0"/>
              <a:t>            Becky with Marilyn </a:t>
            </a:r>
            <a:r>
              <a:rPr lang="en-US" dirty="0" err="1" smtClean="0"/>
              <a:t>Vassos</a:t>
            </a:r>
            <a:endParaRPr lang="en-US" dirty="0"/>
          </a:p>
        </p:txBody>
      </p:sp>
      <p:sp>
        <p:nvSpPr>
          <p:cNvPr id="7" name="TextBox 6"/>
          <p:cNvSpPr txBox="1"/>
          <p:nvPr/>
        </p:nvSpPr>
        <p:spPr>
          <a:xfrm rot="10800000" flipV="1">
            <a:off x="6761019" y="5652654"/>
            <a:ext cx="4128654" cy="369332"/>
          </a:xfrm>
          <a:prstGeom prst="rect">
            <a:avLst/>
          </a:prstGeom>
          <a:noFill/>
        </p:spPr>
        <p:txBody>
          <a:bodyPr wrap="square" rtlCol="0">
            <a:spAutoFit/>
          </a:bodyPr>
          <a:lstStyle/>
          <a:p>
            <a:r>
              <a:rPr lang="en-US" dirty="0" smtClean="0"/>
              <a:t>Becky with Kathleen Montgomery</a:t>
            </a:r>
            <a:endParaRPr lang="en-US" dirty="0"/>
          </a:p>
        </p:txBody>
      </p:sp>
    </p:spTree>
    <p:extLst>
      <p:ext uri="{BB962C8B-B14F-4D97-AF65-F5344CB8AC3E}">
        <p14:creationId xmlns:p14="http://schemas.microsoft.com/office/powerpoint/2010/main" val="688597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What are the Steps to being a Mentor?</a:t>
            </a:r>
            <a:endParaRPr lang="en-US" dirty="0"/>
          </a:p>
        </p:txBody>
      </p:sp>
      <p:sp>
        <p:nvSpPr>
          <p:cNvPr id="3" name="Content Placeholder 2"/>
          <p:cNvSpPr>
            <a:spLocks noGrp="1"/>
          </p:cNvSpPr>
          <p:nvPr>
            <p:ph idx="1"/>
          </p:nvPr>
        </p:nvSpPr>
        <p:spPr/>
        <p:txBody>
          <a:bodyPr>
            <a:normAutofit lnSpcReduction="10000"/>
          </a:bodyPr>
          <a:lstStyle/>
          <a:p>
            <a:r>
              <a:rPr lang="en-US" dirty="0" smtClean="0"/>
              <a:t>Send an e-mail to the new member and meet for coffee or lunch.</a:t>
            </a:r>
          </a:p>
          <a:p>
            <a:endParaRPr lang="en-US" dirty="0" smtClean="0"/>
          </a:p>
          <a:p>
            <a:r>
              <a:rPr lang="en-US" dirty="0" smtClean="0"/>
              <a:t>Explain what the League has meant to you and why it is rewarding.</a:t>
            </a:r>
          </a:p>
          <a:p>
            <a:endParaRPr lang="en-US" dirty="0"/>
          </a:p>
          <a:p>
            <a:r>
              <a:rPr lang="en-US" dirty="0" smtClean="0"/>
              <a:t>Introduce the new member to our own website where she or he can also find links to state, national and county Leagues.  Show them the work now being done on specific issues at every level.</a:t>
            </a:r>
          </a:p>
          <a:p>
            <a:endParaRPr lang="en-US" dirty="0" smtClean="0"/>
          </a:p>
          <a:p>
            <a:r>
              <a:rPr lang="en-US" dirty="0" smtClean="0"/>
              <a:t>Plan to attend the next meeting together or meet there and sit together.</a:t>
            </a:r>
            <a:endParaRPr lang="en-US" dirty="0"/>
          </a:p>
        </p:txBody>
      </p:sp>
    </p:spTree>
    <p:extLst>
      <p:ext uri="{BB962C8B-B14F-4D97-AF65-F5344CB8AC3E}">
        <p14:creationId xmlns:p14="http://schemas.microsoft.com/office/powerpoint/2010/main" val="814443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More Mentors and New Members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74164" y="1396334"/>
            <a:ext cx="3907186" cy="390718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5960" y="1396334"/>
            <a:ext cx="5585699" cy="3723799"/>
          </a:xfrm>
          <a:prstGeom prst="rect">
            <a:avLst/>
          </a:prstGeom>
        </p:spPr>
      </p:pic>
      <p:sp>
        <p:nvSpPr>
          <p:cNvPr id="6" name="TextBox 5"/>
          <p:cNvSpPr txBox="1"/>
          <p:nvPr/>
        </p:nvSpPr>
        <p:spPr>
          <a:xfrm>
            <a:off x="1274164" y="5486398"/>
            <a:ext cx="3907186" cy="369332"/>
          </a:xfrm>
          <a:prstGeom prst="rect">
            <a:avLst/>
          </a:prstGeom>
          <a:noFill/>
        </p:spPr>
        <p:txBody>
          <a:bodyPr wrap="square" rtlCol="0">
            <a:spAutoFit/>
          </a:bodyPr>
          <a:lstStyle/>
          <a:p>
            <a:r>
              <a:rPr lang="en-US" dirty="0" smtClean="0"/>
              <a:t>         Patty </a:t>
            </a:r>
            <a:r>
              <a:rPr lang="en-US" dirty="0" err="1" smtClean="0"/>
              <a:t>Santry</a:t>
            </a:r>
            <a:r>
              <a:rPr lang="en-US" dirty="0" smtClean="0"/>
              <a:t> and Janette Dye</a:t>
            </a:r>
            <a:endParaRPr lang="en-US" dirty="0"/>
          </a:p>
        </p:txBody>
      </p:sp>
      <p:sp>
        <p:nvSpPr>
          <p:cNvPr id="7" name="TextBox 6"/>
          <p:cNvSpPr txBox="1"/>
          <p:nvPr/>
        </p:nvSpPr>
        <p:spPr>
          <a:xfrm>
            <a:off x="6026046" y="5486398"/>
            <a:ext cx="5327753" cy="369332"/>
          </a:xfrm>
          <a:prstGeom prst="rect">
            <a:avLst/>
          </a:prstGeom>
          <a:noFill/>
        </p:spPr>
        <p:txBody>
          <a:bodyPr wrap="square" rtlCol="0">
            <a:spAutoFit/>
          </a:bodyPr>
          <a:lstStyle/>
          <a:p>
            <a:r>
              <a:rPr lang="en-US" dirty="0" smtClean="0"/>
              <a:t>        Stephanie </a:t>
            </a:r>
            <a:r>
              <a:rPr lang="en-US" dirty="0" err="1" smtClean="0"/>
              <a:t>Oddo</a:t>
            </a:r>
            <a:r>
              <a:rPr lang="en-US" dirty="0" smtClean="0"/>
              <a:t> and Michele </a:t>
            </a:r>
            <a:r>
              <a:rPr lang="en-US" dirty="0" err="1" smtClean="0"/>
              <a:t>Musacchio</a:t>
            </a:r>
            <a:endParaRPr lang="en-US" dirty="0"/>
          </a:p>
        </p:txBody>
      </p:sp>
    </p:spTree>
    <p:extLst>
      <p:ext uri="{BB962C8B-B14F-4D97-AF65-F5344CB8AC3E}">
        <p14:creationId xmlns:p14="http://schemas.microsoft.com/office/powerpoint/2010/main" val="762439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dirty="0" smtClean="0"/>
              <a:t>    Packets for New Members and Mentors</a:t>
            </a:r>
            <a:endParaRPr lang="en-US" dirty="0"/>
          </a:p>
        </p:txBody>
      </p:sp>
      <p:sp>
        <p:nvSpPr>
          <p:cNvPr id="3" name="Content Placeholder 2"/>
          <p:cNvSpPr>
            <a:spLocks noGrp="1"/>
          </p:cNvSpPr>
          <p:nvPr>
            <p:ph idx="1"/>
          </p:nvPr>
        </p:nvSpPr>
        <p:spPr/>
        <p:txBody>
          <a:bodyPr>
            <a:normAutofit/>
          </a:bodyPr>
          <a:lstStyle/>
          <a:p>
            <a:r>
              <a:rPr lang="en-US" dirty="0" smtClean="0"/>
              <a:t>Publications</a:t>
            </a:r>
          </a:p>
          <a:p>
            <a:pPr lvl="1"/>
            <a:r>
              <a:rPr lang="en-US" dirty="0" smtClean="0"/>
              <a:t>1.  Meaning of Membership</a:t>
            </a:r>
          </a:p>
          <a:p>
            <a:pPr lvl="1"/>
            <a:r>
              <a:rPr lang="en-US" dirty="0" smtClean="0"/>
              <a:t>2.  LEAGUE-L-ESE</a:t>
            </a:r>
          </a:p>
          <a:p>
            <a:pPr lvl="1"/>
            <a:r>
              <a:rPr lang="en-US" dirty="0" smtClean="0"/>
              <a:t>3.  How the League Takes Action</a:t>
            </a:r>
          </a:p>
          <a:p>
            <a:pPr lvl="1"/>
            <a:endParaRPr lang="en-US" dirty="0"/>
          </a:p>
          <a:p>
            <a:pPr lvl="1"/>
            <a:r>
              <a:rPr lang="en-US" dirty="0" smtClean="0"/>
              <a:t>Checklists for Mentors and New Members</a:t>
            </a:r>
          </a:p>
          <a:p>
            <a:pPr lvl="1"/>
            <a:endParaRPr lang="en-US" dirty="0"/>
          </a:p>
          <a:p>
            <a:pPr lvl="1"/>
            <a:r>
              <a:rPr lang="en-US" dirty="0" smtClean="0"/>
              <a:t>We’ve cut back on use of packets because everything can be sent electronically.</a:t>
            </a:r>
          </a:p>
          <a:p>
            <a:pPr lvl="1"/>
            <a:endParaRPr lang="en-US" dirty="0" smtClean="0"/>
          </a:p>
          <a:p>
            <a:pPr lvl="1"/>
            <a:r>
              <a:rPr lang="en-US" dirty="0" smtClean="0"/>
              <a:t>Also, new members have reported that they don’t use them too much.</a:t>
            </a:r>
            <a:endParaRPr lang="en-US" dirty="0"/>
          </a:p>
          <a:p>
            <a:pPr lvl="1"/>
            <a:endParaRPr lang="en-US" dirty="0"/>
          </a:p>
          <a:p>
            <a:endParaRPr lang="en-US" dirty="0"/>
          </a:p>
        </p:txBody>
      </p:sp>
    </p:spTree>
    <p:extLst>
      <p:ext uri="{BB962C8B-B14F-4D97-AF65-F5344CB8AC3E}">
        <p14:creationId xmlns:p14="http://schemas.microsoft.com/office/powerpoint/2010/main" val="414234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Role of Membership: </a:t>
            </a:r>
            <a:br>
              <a:rPr lang="en-US" dirty="0" smtClean="0"/>
            </a:br>
            <a:r>
              <a:rPr lang="en-US" dirty="0" smtClean="0"/>
              <a:t>What do members need? </a:t>
            </a:r>
            <a:endParaRPr lang="en-US" dirty="0"/>
          </a:p>
        </p:txBody>
      </p:sp>
      <p:sp>
        <p:nvSpPr>
          <p:cNvPr id="3" name="Content Placeholder 2"/>
          <p:cNvSpPr>
            <a:spLocks noGrp="1"/>
          </p:cNvSpPr>
          <p:nvPr>
            <p:ph idx="1"/>
          </p:nvPr>
        </p:nvSpPr>
        <p:spPr/>
        <p:txBody>
          <a:bodyPr>
            <a:normAutofit lnSpcReduction="10000"/>
          </a:bodyPr>
          <a:lstStyle/>
          <a:p>
            <a:r>
              <a:rPr lang="en-US" dirty="0"/>
              <a:t>T</a:t>
            </a:r>
            <a:r>
              <a:rPr lang="en-US" dirty="0" smtClean="0"/>
              <a:t>he role of the Membership Chair is to be an advocate to the board for all the members who are not at board meetings.  Some examples: </a:t>
            </a:r>
          </a:p>
          <a:p>
            <a:endParaRPr lang="en-US" dirty="0"/>
          </a:p>
          <a:p>
            <a:r>
              <a:rPr lang="en-US" dirty="0" smtClean="0"/>
              <a:t>A.  Evening and Saturday meetings for those still in the workplace.</a:t>
            </a:r>
          </a:p>
          <a:p>
            <a:endParaRPr lang="en-US" dirty="0" smtClean="0"/>
          </a:p>
          <a:p>
            <a:r>
              <a:rPr lang="en-US" dirty="0" smtClean="0"/>
              <a:t>B.  For a large League like Orange Coast, meetings at locations near where people live.</a:t>
            </a:r>
          </a:p>
          <a:p>
            <a:endParaRPr lang="en-US" dirty="0" smtClean="0"/>
          </a:p>
          <a:p>
            <a:r>
              <a:rPr lang="en-US" dirty="0" smtClean="0"/>
              <a:t>C.  Work with the board to provide the highest level of programs for the great members joining our League</a:t>
            </a:r>
          </a:p>
          <a:p>
            <a:endParaRPr lang="en-US" dirty="0"/>
          </a:p>
        </p:txBody>
      </p:sp>
    </p:spTree>
    <p:extLst>
      <p:ext uri="{BB962C8B-B14F-4D97-AF65-F5344CB8AC3E}">
        <p14:creationId xmlns:p14="http://schemas.microsoft.com/office/powerpoint/2010/main" val="20664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Mentoring New </a:t>
            </a:r>
            <a:r>
              <a:rPr lang="en-US" dirty="0"/>
              <a:t>M</a:t>
            </a:r>
            <a:r>
              <a:rPr lang="en-US" dirty="0" smtClean="0"/>
              <a:t>embers is not a New </a:t>
            </a:r>
            <a:r>
              <a:rPr lang="en-US" dirty="0"/>
              <a:t>I</a:t>
            </a:r>
            <a:r>
              <a:rPr lang="en-US" dirty="0" smtClean="0"/>
              <a:t>dea.</a:t>
            </a:r>
            <a:endParaRPr lang="en-US" dirty="0"/>
          </a:p>
        </p:txBody>
      </p:sp>
      <p:sp>
        <p:nvSpPr>
          <p:cNvPr id="3" name="Content Placeholder 2"/>
          <p:cNvSpPr>
            <a:spLocks noGrp="1"/>
          </p:cNvSpPr>
          <p:nvPr>
            <p:ph idx="1"/>
          </p:nvPr>
        </p:nvSpPr>
        <p:spPr/>
        <p:txBody>
          <a:bodyPr>
            <a:normAutofit/>
          </a:bodyPr>
          <a:lstStyle/>
          <a:p>
            <a:pPr lvl="1"/>
            <a:endParaRPr lang="en-US" sz="2800" dirty="0" smtClean="0">
              <a:solidFill>
                <a:srgbClr val="002060"/>
              </a:solidFill>
            </a:endParaRPr>
          </a:p>
          <a:p>
            <a:pPr lvl="1"/>
            <a:r>
              <a:rPr lang="en-US" sz="2800" dirty="0" smtClean="0">
                <a:solidFill>
                  <a:srgbClr val="002060"/>
                </a:solidFill>
              </a:rPr>
              <a:t>The Mentor Program came to the Orange Coast League from the San Juan Capistrano League (the “Capo League”).</a:t>
            </a:r>
          </a:p>
          <a:p>
            <a:pPr lvl="1"/>
            <a:endParaRPr lang="en-US" sz="2800" dirty="0" smtClean="0">
              <a:solidFill>
                <a:srgbClr val="002060"/>
              </a:solidFill>
            </a:endParaRPr>
          </a:p>
          <a:p>
            <a:pPr lvl="1"/>
            <a:r>
              <a:rPr lang="en-US" sz="2800" dirty="0" smtClean="0">
                <a:solidFill>
                  <a:srgbClr val="002060"/>
                </a:solidFill>
              </a:rPr>
              <a:t>The Capo League merged into our League a few years ago when their membership  had dropped.</a:t>
            </a:r>
          </a:p>
          <a:p>
            <a:endParaRPr lang="en-US" dirty="0" smtClean="0">
              <a:solidFill>
                <a:srgbClr val="002060"/>
              </a:solidFill>
            </a:endParaRPr>
          </a:p>
          <a:p>
            <a:pPr lvl="1"/>
            <a:r>
              <a:rPr lang="en-US" sz="2800" dirty="0" smtClean="0">
                <a:solidFill>
                  <a:srgbClr val="002060"/>
                </a:solidFill>
              </a:rPr>
              <a:t>Back at the Capo League, it was Petti Van </a:t>
            </a:r>
            <a:r>
              <a:rPr lang="en-US" sz="2800" dirty="0" err="1" smtClean="0">
                <a:solidFill>
                  <a:srgbClr val="002060"/>
                </a:solidFill>
              </a:rPr>
              <a:t>Rekom</a:t>
            </a:r>
            <a:r>
              <a:rPr lang="en-US" sz="2800" dirty="0" smtClean="0">
                <a:solidFill>
                  <a:srgbClr val="002060"/>
                </a:solidFill>
              </a:rPr>
              <a:t> who started the program</a:t>
            </a:r>
            <a:r>
              <a:rPr lang="en-US" sz="2800" dirty="0">
                <a:solidFill>
                  <a:srgbClr val="002060"/>
                </a:solidFill>
              </a:rPr>
              <a:t> </a:t>
            </a:r>
            <a:r>
              <a:rPr lang="en-US" sz="2800" dirty="0" smtClean="0">
                <a:solidFill>
                  <a:srgbClr val="002060"/>
                </a:solidFill>
              </a:rPr>
              <a:t>as part of their membership program.</a:t>
            </a:r>
            <a:endParaRPr lang="en-US" sz="2800" dirty="0">
              <a:solidFill>
                <a:srgbClr val="002060"/>
              </a:solidFill>
            </a:endParaRPr>
          </a:p>
        </p:txBody>
      </p:sp>
    </p:spTree>
    <p:extLst>
      <p:ext uri="{BB962C8B-B14F-4D97-AF65-F5344CB8AC3E}">
        <p14:creationId xmlns:p14="http://schemas.microsoft.com/office/powerpoint/2010/main" val="895828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Petti Van </a:t>
            </a:r>
            <a:r>
              <a:rPr lang="en-US" dirty="0" err="1" smtClean="0"/>
              <a:t>Rekom</a:t>
            </a:r>
            <a:r>
              <a:rPr lang="en-US" dirty="0" smtClean="0"/>
              <a:t> Started the Mentor </a:t>
            </a:r>
            <a:r>
              <a:rPr lang="en-US" dirty="0"/>
              <a:t>P</a:t>
            </a:r>
            <a:r>
              <a:rPr lang="en-US" dirty="0" smtClean="0"/>
              <a:t>rogram.</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9870" y="2651284"/>
            <a:ext cx="2540000" cy="2540000"/>
          </a:xfrm>
        </p:spPr>
      </p:pic>
      <p:sp>
        <p:nvSpPr>
          <p:cNvPr id="6" name="TextBox 5"/>
          <p:cNvSpPr txBox="1"/>
          <p:nvPr/>
        </p:nvSpPr>
        <p:spPr>
          <a:xfrm>
            <a:off x="4355490" y="1845433"/>
            <a:ext cx="7963119" cy="4832092"/>
          </a:xfrm>
          <a:prstGeom prst="rect">
            <a:avLst/>
          </a:prstGeom>
          <a:noFill/>
        </p:spPr>
        <p:txBody>
          <a:bodyPr wrap="square" rtlCol="0">
            <a:spAutoFit/>
          </a:bodyPr>
          <a:lstStyle/>
          <a:p>
            <a:r>
              <a:rPr lang="en-US" sz="2800" dirty="0" smtClean="0"/>
              <a:t>Past-president of San Juan Capistrano League where she founded this program.</a:t>
            </a:r>
          </a:p>
          <a:p>
            <a:endParaRPr lang="en-US" sz="2800" dirty="0" smtClean="0"/>
          </a:p>
          <a:p>
            <a:r>
              <a:rPr lang="en-US" sz="2800" dirty="0" smtClean="0"/>
              <a:t>Chair of Civil Discourse for the Orange Coast League.  Nothing is needed more at this time of terrible partisan rancor and gridlock.</a:t>
            </a:r>
          </a:p>
          <a:p>
            <a:endParaRPr lang="en-US" sz="2800" dirty="0"/>
          </a:p>
          <a:p>
            <a:r>
              <a:rPr lang="en-US" sz="2800" dirty="0" smtClean="0"/>
              <a:t>Chair of Voters’ Edge, a cornerstone for every local League.</a:t>
            </a:r>
          </a:p>
          <a:p>
            <a:endParaRPr lang="en-US" sz="2800" dirty="0"/>
          </a:p>
          <a:p>
            <a:endParaRPr lang="en-US" sz="2800" dirty="0"/>
          </a:p>
        </p:txBody>
      </p:sp>
    </p:spTree>
    <p:extLst>
      <p:ext uri="{BB962C8B-B14F-4D97-AF65-F5344CB8AC3E}">
        <p14:creationId xmlns:p14="http://schemas.microsoft.com/office/powerpoint/2010/main" val="369314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67287"/>
            <a:ext cx="10515600" cy="1451538"/>
          </a:xfrm>
        </p:spPr>
        <p:txBody>
          <a:bodyPr/>
          <a:lstStyle/>
          <a:p>
            <a:r>
              <a:rPr lang="en-US" dirty="0" smtClean="0"/>
              <a:t> Mentors are Part of a Membership Program.</a:t>
            </a:r>
            <a:endParaRPr lang="en-US" dirty="0"/>
          </a:p>
        </p:txBody>
      </p:sp>
      <p:sp>
        <p:nvSpPr>
          <p:cNvPr id="3" name="Content Placeholder 2"/>
          <p:cNvSpPr>
            <a:spLocks noGrp="1"/>
          </p:cNvSpPr>
          <p:nvPr>
            <p:ph idx="1"/>
          </p:nvPr>
        </p:nvSpPr>
        <p:spPr/>
        <p:txBody>
          <a:bodyPr>
            <a:normAutofit/>
          </a:bodyPr>
          <a:lstStyle/>
          <a:p>
            <a:pPr algn="ctr"/>
            <a:r>
              <a:rPr lang="en-US" dirty="0" smtClean="0"/>
              <a:t>Elements of the Program</a:t>
            </a:r>
            <a:endParaRPr lang="en-US" dirty="0"/>
          </a:p>
          <a:p>
            <a:r>
              <a:rPr lang="en-US" dirty="0" smtClean="0"/>
              <a:t>Send a friendly e-mail, then make a follow-up phone call. </a:t>
            </a:r>
          </a:p>
          <a:p>
            <a:r>
              <a:rPr lang="en-US" dirty="0" smtClean="0"/>
              <a:t>Send follow-up e-mails about upcoming meetings and events.</a:t>
            </a:r>
          </a:p>
          <a:p>
            <a:r>
              <a:rPr lang="en-US" dirty="0"/>
              <a:t>W</a:t>
            </a:r>
            <a:r>
              <a:rPr lang="en-US" dirty="0" smtClean="0"/>
              <a:t>elcome each new member who attends a meeting.  Plan to sit with the person or have another board member do that.  </a:t>
            </a:r>
          </a:p>
          <a:p>
            <a:r>
              <a:rPr lang="en-US" dirty="0" smtClean="0"/>
              <a:t>Hold New Member Celebrations every six to eight months.</a:t>
            </a:r>
          </a:p>
          <a:p>
            <a:r>
              <a:rPr lang="en-US" dirty="0" smtClean="0"/>
              <a:t>Handle membership renewals--a wonderful opportunity to get to know members better and learn about problems or suggestions.</a:t>
            </a:r>
          </a:p>
          <a:p>
            <a:endParaRPr lang="en-US" b="1" dirty="0"/>
          </a:p>
          <a:p>
            <a:endParaRPr lang="en-US" b="1" dirty="0" smtClean="0"/>
          </a:p>
          <a:p>
            <a:endParaRPr lang="en-US" b="1" dirty="0"/>
          </a:p>
          <a:p>
            <a:endParaRPr lang="en-US" b="1" dirty="0" smtClean="0"/>
          </a:p>
          <a:p>
            <a:endParaRPr lang="en-US" b="1" dirty="0" smtClean="0"/>
          </a:p>
          <a:p>
            <a:endParaRPr lang="en-US" b="1" dirty="0" smtClean="0"/>
          </a:p>
        </p:txBody>
      </p:sp>
    </p:spTree>
    <p:extLst>
      <p:ext uri="{BB962C8B-B14F-4D97-AF65-F5344CB8AC3E}">
        <p14:creationId xmlns:p14="http://schemas.microsoft.com/office/powerpoint/2010/main" val="1519588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Welcome e-mail for New </a:t>
            </a:r>
            <a:r>
              <a:rPr lang="en-US" dirty="0"/>
              <a:t>M</a:t>
            </a:r>
            <a:r>
              <a:rPr lang="en-US" dirty="0" smtClean="0"/>
              <a:t>embers</a:t>
            </a:r>
            <a:endParaRPr lang="en-US" dirty="0"/>
          </a:p>
        </p:txBody>
      </p:sp>
      <p:sp>
        <p:nvSpPr>
          <p:cNvPr id="3" name="Content Placeholder 2"/>
          <p:cNvSpPr>
            <a:spLocks noGrp="1"/>
          </p:cNvSpPr>
          <p:nvPr>
            <p:ph idx="1"/>
          </p:nvPr>
        </p:nvSpPr>
        <p:spPr>
          <a:xfrm>
            <a:off x="838200" y="1828799"/>
            <a:ext cx="10515600" cy="4348163"/>
          </a:xfrm>
        </p:spPr>
        <p:txBody>
          <a:bodyPr>
            <a:noAutofit/>
          </a:bodyPr>
          <a:lstStyle/>
          <a:p>
            <a:r>
              <a:rPr lang="en-US" sz="1800" dirty="0">
                <a:latin typeface="Franklin Gothic Medium" charset="0"/>
                <a:ea typeface="Franklin Gothic Medium" charset="0"/>
                <a:cs typeface="Franklin Gothic Medium" charset="0"/>
              </a:rPr>
              <a:t>Welcome to the League of Women Voters of Orange Coast!  We are delighted to have you.  Automatically, you are also a member of the Orange County, California and United States Leagues.</a:t>
            </a:r>
          </a:p>
          <a:p>
            <a:r>
              <a:rPr lang="en-US" sz="1800" dirty="0">
                <a:latin typeface="Franklin Gothic Medium" charset="0"/>
                <a:ea typeface="Franklin Gothic Medium" charset="0"/>
                <a:cs typeface="Franklin Gothic Medium" charset="0"/>
              </a:rPr>
              <a:t>Briefly, the League's mission is:  1. to better inform ourselves and others on government issues, 2. to increase the number of active voters and 3. to tell our elected representatives about League positions.  These positions are derived from member consensus based on careful studies.  The League really is a grass roots organization.</a:t>
            </a:r>
          </a:p>
          <a:p>
            <a:r>
              <a:rPr lang="en-US" sz="1800" dirty="0">
                <a:latin typeface="Franklin Gothic Medium" charset="0"/>
                <a:ea typeface="Franklin Gothic Medium" charset="0"/>
                <a:cs typeface="Franklin Gothic Medium" charset="0"/>
              </a:rPr>
              <a:t>We encourage your participation in our meetings, as described in the attached newsletter, The Voter.  Of the meetings described, especially interesting for new members are book clubs and “Clip and Come.”  Also, please look at our website for the most current information  </a:t>
            </a:r>
            <a:r>
              <a:rPr lang="en-US" sz="1800" u="sng" dirty="0" smtClean="0">
                <a:latin typeface="Franklin Gothic Medium" charset="0"/>
                <a:ea typeface="Franklin Gothic Medium" charset="0"/>
                <a:cs typeface="Franklin Gothic Medium" charset="0"/>
                <a:hlinkClick r:id="rId2"/>
              </a:rPr>
              <a:t>www.lwvorangecoast.org</a:t>
            </a:r>
            <a:r>
              <a:rPr lang="en-US" sz="1800" dirty="0" smtClean="0">
                <a:latin typeface="Franklin Gothic Medium" charset="0"/>
                <a:ea typeface="Franklin Gothic Medium" charset="0"/>
                <a:cs typeface="Franklin Gothic Medium" charset="0"/>
              </a:rPr>
              <a:t>  </a:t>
            </a:r>
            <a:r>
              <a:rPr lang="en-US" sz="1800" dirty="0">
                <a:latin typeface="Franklin Gothic Medium" charset="0"/>
                <a:ea typeface="Franklin Gothic Medium" charset="0"/>
                <a:cs typeface="Franklin Gothic Medium" charset="0"/>
              </a:rPr>
              <a:t>In addition, attached is the interest form so we can learn about your interests.</a:t>
            </a:r>
          </a:p>
          <a:p>
            <a:r>
              <a:rPr lang="en-US" sz="1800" dirty="0">
                <a:latin typeface="Franklin Gothic Medium" charset="0"/>
                <a:ea typeface="Franklin Gothic Medium" charset="0"/>
                <a:cs typeface="Franklin Gothic Medium" charset="0"/>
              </a:rPr>
              <a:t>Our next Lunch with League will be on June 19 at Back Bay Conference Center, discussing water conservation.  Also, the meeting on June 15 explains the new Vote Centers which will replace the existing voting polling places—a huge change.  </a:t>
            </a:r>
            <a:r>
              <a:rPr lang="en-US" sz="1800" dirty="0" smtClean="0">
                <a:latin typeface="Franklin Gothic Medium" charset="0"/>
                <a:ea typeface="Franklin Gothic Medium" charset="0"/>
                <a:cs typeface="Franklin Gothic Medium" charset="0"/>
              </a:rPr>
              <a:t> Please </a:t>
            </a:r>
            <a:r>
              <a:rPr lang="en-US" sz="1800" dirty="0">
                <a:latin typeface="Franklin Gothic Medium" charset="0"/>
                <a:ea typeface="Franklin Gothic Medium" charset="0"/>
                <a:cs typeface="Franklin Gothic Medium" charset="0"/>
              </a:rPr>
              <a:t>call me with any questions or help you might need.</a:t>
            </a:r>
          </a:p>
          <a:p>
            <a:r>
              <a:rPr lang="en-US" sz="1800" dirty="0">
                <a:latin typeface="Franklin Gothic Medium" charset="0"/>
                <a:ea typeface="Franklin Gothic Medium" charset="0"/>
                <a:cs typeface="Franklin Gothic Medium" charset="0"/>
              </a:rPr>
              <a:t>In League,</a:t>
            </a:r>
          </a:p>
          <a:p>
            <a:r>
              <a:rPr lang="en-US" sz="1800" dirty="0">
                <a:latin typeface="Franklin Gothic Medium" charset="0"/>
                <a:ea typeface="Franklin Gothic Medium" charset="0"/>
                <a:cs typeface="Franklin Gothic Medium" charset="0"/>
              </a:rPr>
              <a:t>Christine Moore, </a:t>
            </a:r>
            <a:r>
              <a:rPr lang="en-US" sz="1800" dirty="0" smtClean="0">
                <a:latin typeface="Franklin Gothic Medium" charset="0"/>
                <a:ea typeface="Franklin Gothic Medium" charset="0"/>
                <a:cs typeface="Franklin Gothic Medium" charset="0"/>
              </a:rPr>
              <a:t>Membership</a:t>
            </a:r>
            <a:endParaRPr lang="en-US" sz="1800" dirty="0">
              <a:latin typeface="Franklin Gothic Medium" charset="0"/>
              <a:ea typeface="Franklin Gothic Medium" charset="0"/>
              <a:cs typeface="Franklin Gothic Medium" charset="0"/>
            </a:endParaRPr>
          </a:p>
        </p:txBody>
      </p:sp>
    </p:spTree>
    <p:extLst>
      <p:ext uri="{BB962C8B-B14F-4D97-AF65-F5344CB8AC3E}">
        <p14:creationId xmlns:p14="http://schemas.microsoft.com/office/powerpoint/2010/main" val="1955493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Follow up E-mail</a:t>
            </a:r>
            <a:endParaRPr lang="en-US" dirty="0"/>
          </a:p>
        </p:txBody>
      </p:sp>
      <p:sp>
        <p:nvSpPr>
          <p:cNvPr id="3" name="Content Placeholder 2"/>
          <p:cNvSpPr>
            <a:spLocks noGrp="1"/>
          </p:cNvSpPr>
          <p:nvPr>
            <p:ph idx="1"/>
          </p:nvPr>
        </p:nvSpPr>
        <p:spPr/>
        <p:txBody>
          <a:bodyPr>
            <a:noAutofit/>
          </a:bodyPr>
          <a:lstStyle/>
          <a:p>
            <a:r>
              <a:rPr lang="en-US" sz="1800" dirty="0" smtClean="0">
                <a:latin typeface="Franklin Gothic Medium" charset="0"/>
                <a:ea typeface="Franklin Gothic Medium" charset="0"/>
                <a:cs typeface="Franklin Gothic Medium" charset="0"/>
              </a:rPr>
              <a:t>Linda</a:t>
            </a:r>
            <a:r>
              <a:rPr lang="en-US" sz="1800" dirty="0">
                <a:latin typeface="Franklin Gothic Medium" charset="0"/>
                <a:ea typeface="Franklin Gothic Medium" charset="0"/>
                <a:cs typeface="Franklin Gothic Medium" charset="0"/>
              </a:rPr>
              <a:t>,</a:t>
            </a:r>
            <a:br>
              <a:rPr lang="en-US" sz="1800" dirty="0">
                <a:latin typeface="Franklin Gothic Medium" charset="0"/>
                <a:ea typeface="Franklin Gothic Medium" charset="0"/>
                <a:cs typeface="Franklin Gothic Medium" charset="0"/>
              </a:rPr>
            </a:br>
            <a:endParaRPr lang="en-US" sz="1800" dirty="0">
              <a:latin typeface="Franklin Gothic Medium" charset="0"/>
              <a:ea typeface="Franklin Gothic Medium" charset="0"/>
              <a:cs typeface="Franklin Gothic Medium" charset="0"/>
            </a:endParaRPr>
          </a:p>
          <a:p>
            <a:r>
              <a:rPr lang="en-US" sz="1800" dirty="0">
                <a:latin typeface="Franklin Gothic Medium" charset="0"/>
                <a:ea typeface="Franklin Gothic Medium" charset="0"/>
                <a:cs typeface="Franklin Gothic Medium" charset="0"/>
              </a:rPr>
              <a:t>I’m happy to tell you that the League is sponsoring a meeting on Saturday, June 15 at 9:00 am. about a dramatic change in voting locations</a:t>
            </a:r>
            <a:r>
              <a:rPr lang="en-US" sz="1800" dirty="0" smtClean="0">
                <a:latin typeface="Franklin Gothic Medium" charset="0"/>
                <a:ea typeface="Franklin Gothic Medium" charset="0"/>
                <a:cs typeface="Franklin Gothic Medium" charset="0"/>
              </a:rPr>
              <a:t>.</a:t>
            </a:r>
            <a:r>
              <a:rPr lang="en-US" sz="1800" dirty="0">
                <a:latin typeface="Franklin Gothic Medium" charset="0"/>
                <a:ea typeface="Franklin Gothic Medium" charset="0"/>
                <a:cs typeface="Franklin Gothic Medium" charset="0"/>
              </a:rPr>
              <a:t/>
            </a:r>
            <a:br>
              <a:rPr lang="en-US" sz="1800" dirty="0">
                <a:latin typeface="Franklin Gothic Medium" charset="0"/>
                <a:ea typeface="Franklin Gothic Medium" charset="0"/>
                <a:cs typeface="Franklin Gothic Medium" charset="0"/>
              </a:rPr>
            </a:br>
            <a:endParaRPr lang="en-US" sz="1800" dirty="0">
              <a:latin typeface="Franklin Gothic Medium" charset="0"/>
              <a:ea typeface="Franklin Gothic Medium" charset="0"/>
              <a:cs typeface="Franklin Gothic Medium" charset="0"/>
            </a:endParaRPr>
          </a:p>
          <a:p>
            <a:r>
              <a:rPr lang="en-US" sz="1800" dirty="0">
                <a:latin typeface="Franklin Gothic Medium" charset="0"/>
                <a:ea typeface="Franklin Gothic Medium" charset="0"/>
                <a:cs typeface="Franklin Gothic Medium" charset="0"/>
              </a:rPr>
              <a:t>Instead of going to your local polls, as you always have, the County of Orange has decided on a whole new system of Vote Centers.  There will be </a:t>
            </a:r>
            <a:r>
              <a:rPr lang="en-US" sz="1800" dirty="0" smtClean="0">
                <a:latin typeface="Franklin Gothic Medium" charset="0"/>
                <a:ea typeface="Franklin Gothic Medium" charset="0"/>
                <a:cs typeface="Franklin Gothic Medium" charset="0"/>
              </a:rPr>
              <a:t>many </a:t>
            </a:r>
            <a:r>
              <a:rPr lang="en-US" sz="1800" dirty="0">
                <a:latin typeface="Franklin Gothic Medium" charset="0"/>
                <a:ea typeface="Franklin Gothic Medium" charset="0"/>
                <a:cs typeface="Franklin Gothic Medium" charset="0"/>
              </a:rPr>
              <a:t>fewer locations to cast votes, but they’ll be open for many more days and hours</a:t>
            </a:r>
            <a:r>
              <a:rPr lang="en-US" sz="1800" dirty="0" smtClean="0">
                <a:latin typeface="Franklin Gothic Medium" charset="0"/>
                <a:ea typeface="Franklin Gothic Medium" charset="0"/>
                <a:cs typeface="Franklin Gothic Medium" charset="0"/>
              </a:rPr>
              <a:t>.</a:t>
            </a:r>
            <a:endParaRPr lang="en-US" sz="1800" dirty="0">
              <a:latin typeface="Franklin Gothic Medium" charset="0"/>
              <a:ea typeface="Franklin Gothic Medium" charset="0"/>
              <a:cs typeface="Franklin Gothic Medium" charset="0"/>
            </a:endParaRPr>
          </a:p>
          <a:p>
            <a:r>
              <a:rPr lang="en-US" sz="1800" dirty="0">
                <a:latin typeface="Franklin Gothic Medium" charset="0"/>
                <a:ea typeface="Franklin Gothic Medium" charset="0"/>
                <a:cs typeface="Franklin Gothic Medium" charset="0"/>
              </a:rPr>
              <a:t>I hope you’ll be able to attend this informative meeting where Neal Kelley, Orange County Registrar of Voters will explain all of this and why it happened.  This is a plan that the League has supported</a:t>
            </a:r>
            <a:r>
              <a:rPr lang="en-US" sz="1800" dirty="0" smtClean="0">
                <a:latin typeface="Franklin Gothic Medium" charset="0"/>
                <a:ea typeface="Franklin Gothic Medium" charset="0"/>
                <a:cs typeface="Franklin Gothic Medium" charset="0"/>
              </a:rPr>
              <a:t>.</a:t>
            </a:r>
            <a:endParaRPr lang="en-US" sz="1800" dirty="0">
              <a:latin typeface="Franklin Gothic Medium" charset="0"/>
              <a:ea typeface="Franklin Gothic Medium" charset="0"/>
              <a:cs typeface="Franklin Gothic Medium" charset="0"/>
            </a:endParaRPr>
          </a:p>
          <a:p>
            <a:r>
              <a:rPr lang="en-US" sz="1800" dirty="0">
                <a:latin typeface="Franklin Gothic Medium" charset="0"/>
                <a:ea typeface="Franklin Gothic Medium" charset="0"/>
                <a:cs typeface="Franklin Gothic Medium" charset="0"/>
              </a:rPr>
              <a:t>The location is the St. Joseph Conference Center at 480 Batavia in Orange, California.  </a:t>
            </a:r>
          </a:p>
          <a:p>
            <a:r>
              <a:rPr lang="en-US" sz="1800" dirty="0">
                <a:latin typeface="Franklin Gothic Medium" charset="0"/>
                <a:ea typeface="Franklin Gothic Medium" charset="0"/>
                <a:cs typeface="Franklin Gothic Medium" charset="0"/>
              </a:rPr>
              <a:t>Please look at our website </a:t>
            </a:r>
            <a:r>
              <a:rPr lang="en-US" sz="1800" dirty="0">
                <a:latin typeface="Franklin Gothic Medium" charset="0"/>
                <a:ea typeface="Franklin Gothic Medium" charset="0"/>
                <a:cs typeface="Franklin Gothic Medium" charset="0"/>
                <a:hlinkClick r:id="rId2"/>
              </a:rPr>
              <a:t>lwvorangecoast.org</a:t>
            </a:r>
            <a:r>
              <a:rPr lang="en-US" sz="1800" dirty="0">
                <a:latin typeface="Franklin Gothic Medium" charset="0"/>
                <a:ea typeface="Franklin Gothic Medium" charset="0"/>
                <a:cs typeface="Franklin Gothic Medium" charset="0"/>
              </a:rPr>
              <a:t> for further information or </a:t>
            </a:r>
            <a:r>
              <a:rPr lang="en-US" sz="1800" dirty="0" smtClean="0">
                <a:latin typeface="Franklin Gothic Medium" charset="0"/>
                <a:ea typeface="Franklin Gothic Medium" charset="0"/>
                <a:cs typeface="Franklin Gothic Medium" charset="0"/>
              </a:rPr>
              <a:t>call </a:t>
            </a:r>
            <a:r>
              <a:rPr lang="en-US" sz="1800" dirty="0">
                <a:latin typeface="Franklin Gothic Medium" charset="0"/>
                <a:ea typeface="Franklin Gothic Medium" charset="0"/>
                <a:cs typeface="Franklin Gothic Medium" charset="0"/>
              </a:rPr>
              <a:t>me</a:t>
            </a:r>
            <a:r>
              <a:rPr lang="en-US" sz="1800" dirty="0" smtClean="0">
                <a:latin typeface="Franklin Gothic Medium" charset="0"/>
                <a:ea typeface="Franklin Gothic Medium" charset="0"/>
                <a:cs typeface="Franklin Gothic Medium" charset="0"/>
              </a:rPr>
              <a:t>.</a:t>
            </a:r>
            <a:r>
              <a:rPr lang="en-US" sz="1800" dirty="0">
                <a:latin typeface="Franklin Gothic Medium" charset="0"/>
                <a:ea typeface="Franklin Gothic Medium" charset="0"/>
                <a:cs typeface="Franklin Gothic Medium" charset="0"/>
              </a:rPr>
              <a:t/>
            </a:r>
            <a:br>
              <a:rPr lang="en-US" sz="1800" dirty="0">
                <a:latin typeface="Franklin Gothic Medium" charset="0"/>
                <a:ea typeface="Franklin Gothic Medium" charset="0"/>
                <a:cs typeface="Franklin Gothic Medium" charset="0"/>
              </a:rPr>
            </a:br>
            <a:endParaRPr lang="en-US" sz="1800" dirty="0">
              <a:latin typeface="Franklin Gothic Medium" charset="0"/>
              <a:ea typeface="Franklin Gothic Medium" charset="0"/>
              <a:cs typeface="Franklin Gothic Medium" charset="0"/>
            </a:endParaRPr>
          </a:p>
          <a:p>
            <a:r>
              <a:rPr lang="en-US" sz="1800" dirty="0" smtClean="0">
                <a:latin typeface="Franklin Gothic Medium" charset="0"/>
                <a:ea typeface="Franklin Gothic Medium" charset="0"/>
                <a:cs typeface="Franklin Gothic Medium" charset="0"/>
              </a:rPr>
              <a:t>In League,</a:t>
            </a:r>
            <a:r>
              <a:rPr lang="en-US" sz="1800" dirty="0">
                <a:latin typeface="Franklin Gothic Medium" charset="0"/>
                <a:ea typeface="Franklin Gothic Medium" charset="0"/>
                <a:cs typeface="Franklin Gothic Medium" charset="0"/>
              </a:rPr>
              <a:t/>
            </a:r>
            <a:br>
              <a:rPr lang="en-US" sz="1800" dirty="0">
                <a:latin typeface="Franklin Gothic Medium" charset="0"/>
                <a:ea typeface="Franklin Gothic Medium" charset="0"/>
                <a:cs typeface="Franklin Gothic Medium" charset="0"/>
              </a:rPr>
            </a:br>
            <a:endParaRPr lang="en-US" sz="1800" dirty="0">
              <a:latin typeface="Franklin Gothic Medium" charset="0"/>
              <a:ea typeface="Franklin Gothic Medium" charset="0"/>
              <a:cs typeface="Franklin Gothic Medium" charset="0"/>
            </a:endParaRPr>
          </a:p>
          <a:p>
            <a:r>
              <a:rPr lang="en-US" sz="1800" dirty="0">
                <a:latin typeface="Franklin Gothic Medium" charset="0"/>
                <a:ea typeface="Franklin Gothic Medium" charset="0"/>
                <a:cs typeface="Franklin Gothic Medium" charset="0"/>
              </a:rPr>
              <a:t>Christine Moore, Membership 714-508-2563, cell; 714-336-5465</a:t>
            </a:r>
          </a:p>
          <a:p>
            <a:endParaRPr lang="en-US" sz="1800" dirty="0">
              <a:latin typeface="Franklin Gothic Medium" charset="0"/>
              <a:ea typeface="Franklin Gothic Medium" charset="0"/>
              <a:cs typeface="Franklin Gothic Medium" charset="0"/>
            </a:endParaRPr>
          </a:p>
        </p:txBody>
      </p:sp>
    </p:spTree>
    <p:extLst>
      <p:ext uri="{BB962C8B-B14F-4D97-AF65-F5344CB8AC3E}">
        <p14:creationId xmlns:p14="http://schemas.microsoft.com/office/powerpoint/2010/main" val="1763057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81050" y="-269081"/>
            <a:ext cx="10515600" cy="1325563"/>
          </a:xfrm>
        </p:spPr>
        <p:txBody>
          <a:bodyPr/>
          <a:lstStyle/>
          <a:p>
            <a:r>
              <a:rPr lang="en-US" dirty="0" smtClean="0"/>
              <a:t>		New Member Celebrations</a:t>
            </a:r>
            <a:endParaRPr lang="en-US" dirty="0"/>
          </a:p>
        </p:txBody>
      </p:sp>
      <p:sp>
        <p:nvSpPr>
          <p:cNvPr id="3" name="Content Placeholder 2"/>
          <p:cNvSpPr>
            <a:spLocks noGrp="1"/>
          </p:cNvSpPr>
          <p:nvPr>
            <p:ph idx="1"/>
          </p:nvPr>
        </p:nvSpPr>
        <p:spPr>
          <a:xfrm>
            <a:off x="1971674" y="2176464"/>
            <a:ext cx="10615614" cy="4633118"/>
          </a:xfrm>
        </p:spPr>
        <p:txBody>
          <a:bodyPr>
            <a:normAutofit/>
          </a:bodyPr>
          <a:lstStyle/>
          <a:p>
            <a:r>
              <a:rPr lang="en-US" b="1" dirty="0"/>
              <a:t>NEW MEMBER WELCOME</a:t>
            </a:r>
            <a:endParaRPr lang="en-US" dirty="0"/>
          </a:p>
          <a:p>
            <a:r>
              <a:rPr lang="en-US" dirty="0"/>
              <a:t> </a:t>
            </a:r>
          </a:p>
          <a:p>
            <a:r>
              <a:rPr lang="en-US" dirty="0"/>
              <a:t>Wednesday, April 3, 2019</a:t>
            </a:r>
          </a:p>
          <a:p>
            <a:r>
              <a:rPr lang="en-US" dirty="0"/>
              <a:t>5:00 to 7:30 p.m.</a:t>
            </a:r>
          </a:p>
          <a:p>
            <a:r>
              <a:rPr lang="en-US" dirty="0"/>
              <a:t> </a:t>
            </a:r>
            <a:endParaRPr lang="en-US" dirty="0" smtClean="0"/>
          </a:p>
          <a:p>
            <a:r>
              <a:rPr lang="en-US" b="1" dirty="0"/>
              <a:t>NEW MEMBER WELCOME</a:t>
            </a:r>
            <a:endParaRPr lang="en-US" dirty="0"/>
          </a:p>
          <a:p>
            <a:r>
              <a:rPr lang="en-US" dirty="0"/>
              <a:t> </a:t>
            </a:r>
            <a:r>
              <a:rPr lang="en-US" dirty="0" smtClean="0"/>
              <a:t>Wednesday</a:t>
            </a:r>
            <a:r>
              <a:rPr lang="en-US" dirty="0"/>
              <a:t>, April 3, 2019</a:t>
            </a:r>
          </a:p>
          <a:p>
            <a:r>
              <a:rPr lang="en-US" dirty="0"/>
              <a:t>5:00 to 7:30 p.m</a:t>
            </a:r>
            <a:r>
              <a:rPr lang="en-US" dirty="0" smtClean="0"/>
              <a:t>.</a:t>
            </a:r>
          </a:p>
          <a:p>
            <a:r>
              <a:rPr lang="en-US" dirty="0" smtClean="0"/>
              <a:t>Hors D’oeuvres, drinks, coffee, dessert</a:t>
            </a:r>
            <a:endParaRPr lang="en-US" dirty="0"/>
          </a:p>
          <a:p>
            <a:endParaRPr lang="en-US" dirty="0"/>
          </a:p>
          <a:p>
            <a:endParaRPr lang="en-US" dirty="0" smtClean="0"/>
          </a:p>
          <a:p>
            <a:endParaRPr lang="en-US" dirty="0" smtClean="0"/>
          </a:p>
          <a:p>
            <a:endParaRPr lang="en-US" dirty="0" smtClean="0"/>
          </a:p>
        </p:txBody>
      </p:sp>
      <p:sp>
        <p:nvSpPr>
          <p:cNvPr id="4" name="Rectangle 3"/>
          <p:cNvSpPr>
            <a:spLocks noChangeArrowheads="1"/>
          </p:cNvSpPr>
          <p:nvPr/>
        </p:nvSpPr>
        <p:spPr bwMode="auto">
          <a:xfrm>
            <a:off x="1643062" y="15287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6" name="Picture 2" descr="LWV%20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6916" y="766763"/>
            <a:ext cx="59436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3" descr="C:\Users\Chris\AppData\Local\Microsoft\Windows\Temporary Internet Files\Content.IE5\REUMWPZC\Bolsa_Chica_State_Beach_sunse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409" y="1985963"/>
            <a:ext cx="5408614" cy="2374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121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What Does </a:t>
            </a:r>
            <a:r>
              <a:rPr lang="en-US" dirty="0"/>
              <a:t>I</a:t>
            </a:r>
            <a:r>
              <a:rPr lang="en-US" dirty="0" smtClean="0"/>
              <a:t>t Mean to be a Mentor?</a:t>
            </a:r>
            <a:endParaRPr lang="en-US" dirty="0"/>
          </a:p>
        </p:txBody>
      </p:sp>
      <p:sp>
        <p:nvSpPr>
          <p:cNvPr id="3" name="Content Placeholder 2"/>
          <p:cNvSpPr>
            <a:spLocks noGrp="1"/>
          </p:cNvSpPr>
          <p:nvPr>
            <p:ph idx="1"/>
          </p:nvPr>
        </p:nvSpPr>
        <p:spPr/>
        <p:txBody>
          <a:bodyPr>
            <a:normAutofit/>
          </a:bodyPr>
          <a:lstStyle/>
          <a:p>
            <a:r>
              <a:rPr lang="en-US" dirty="0" smtClean="0"/>
              <a:t>The definition of a mentor is:  “A wise friend and trusted advisor.”  Webster New World Dictionary.</a:t>
            </a:r>
          </a:p>
          <a:p>
            <a:r>
              <a:rPr lang="en-US" dirty="0" smtClean="0"/>
              <a:t>The Bible gives many examples: Jethro mentored Moses who mentored Joshua.  Samuel mentored Saul and David.  Paul is usually considered the best Biblical mentor.  His letters to early Christians make up 14 books of the New Testament.</a:t>
            </a:r>
          </a:p>
          <a:p>
            <a:r>
              <a:rPr lang="en-US" dirty="0" smtClean="0"/>
              <a:t>“Two are better than one</a:t>
            </a:r>
            <a:r>
              <a:rPr lang="mr-IN" dirty="0" smtClean="0"/>
              <a:t>…</a:t>
            </a:r>
            <a:r>
              <a:rPr lang="en-US" dirty="0" smtClean="0"/>
              <a:t>  If either of them falls down, one can help the other up.  But pity anyone who falls and has no one to help them up.”  Ecclesiastes 4: 9-10</a:t>
            </a:r>
          </a:p>
          <a:p>
            <a:r>
              <a:rPr lang="en-US" dirty="0" smtClean="0"/>
              <a:t>Professions like medicine and teaching have built-in mentors.</a:t>
            </a:r>
          </a:p>
          <a:p>
            <a:endParaRPr lang="en-US" dirty="0"/>
          </a:p>
          <a:p>
            <a:endParaRPr lang="en-US" dirty="0" smtClean="0"/>
          </a:p>
          <a:p>
            <a:endParaRPr lang="en-US" dirty="0"/>
          </a:p>
          <a:p>
            <a:endParaRPr lang="en-US" dirty="0" smtClean="0"/>
          </a:p>
          <a:p>
            <a:endParaRPr lang="en-US" dirty="0" smtClean="0"/>
          </a:p>
          <a:p>
            <a:endParaRPr lang="en-US" dirty="0"/>
          </a:p>
        </p:txBody>
      </p:sp>
    </p:spTree>
    <p:extLst>
      <p:ext uri="{BB962C8B-B14F-4D97-AF65-F5344CB8AC3E}">
        <p14:creationId xmlns:p14="http://schemas.microsoft.com/office/powerpoint/2010/main" val="477159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		More Examples of Mentors</a:t>
            </a:r>
            <a:br>
              <a:rPr lang="en-US" dirty="0" smtClean="0"/>
            </a:br>
            <a:endParaRPr lang="en-US" dirty="0"/>
          </a:p>
        </p:txBody>
      </p:sp>
      <p:sp>
        <p:nvSpPr>
          <p:cNvPr id="3" name="Content Placeholder 2"/>
          <p:cNvSpPr>
            <a:spLocks noGrp="1"/>
          </p:cNvSpPr>
          <p:nvPr>
            <p:ph idx="1"/>
          </p:nvPr>
        </p:nvSpPr>
        <p:spPr/>
        <p:txBody>
          <a:bodyPr/>
          <a:lstStyle/>
          <a:p>
            <a:endParaRPr lang="en-US" dirty="0" smtClean="0"/>
          </a:p>
          <a:p>
            <a:r>
              <a:rPr lang="en-US" dirty="0" smtClean="0"/>
              <a:t>Teachers do practice teaching under the care of a seasoned teacher while medical interns and residents work with established, experienced doctors in various fields.</a:t>
            </a:r>
          </a:p>
          <a:p>
            <a:endParaRPr lang="en-US" dirty="0" smtClean="0"/>
          </a:p>
          <a:p>
            <a:r>
              <a:rPr lang="en-US" dirty="0" smtClean="0"/>
              <a:t>Other organizations and clubs use mentors to keep their mentors by involving them and integrating them into the ethos of the group.  A good example is Tech Coast Angels, an investment club.  A new member learns the signs and qualities of good and bad investments.</a:t>
            </a:r>
          </a:p>
          <a:p>
            <a:endParaRPr lang="en-US" dirty="0"/>
          </a:p>
        </p:txBody>
      </p:sp>
    </p:spTree>
    <p:extLst>
      <p:ext uri="{BB962C8B-B14F-4D97-AF65-F5344CB8AC3E}">
        <p14:creationId xmlns:p14="http://schemas.microsoft.com/office/powerpoint/2010/main" val="20206252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4755</TotalTime>
  <Words>777</Words>
  <Application>Microsoft Office PowerPoint</Application>
  <PresentationFormat>Widescreen</PresentationFormat>
  <Paragraphs>115</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Franklin Gothic Medium</vt:lpstr>
      <vt:lpstr>Mangal</vt:lpstr>
      <vt:lpstr>Office Theme</vt:lpstr>
      <vt:lpstr>Mentoring New Members</vt:lpstr>
      <vt:lpstr> Mentoring New Members is not a New Idea.</vt:lpstr>
      <vt:lpstr>Petti Van Rekom Started the Mentor Program.</vt:lpstr>
      <vt:lpstr> Mentors are Part of a Membership Program.</vt:lpstr>
      <vt:lpstr>Welcome e-mail for New Members</vt:lpstr>
      <vt:lpstr>   Follow up E-mail</vt:lpstr>
      <vt:lpstr>  New Member Celebrations</vt:lpstr>
      <vt:lpstr> What Does It Mean to be a Mentor?</vt:lpstr>
      <vt:lpstr>   More Examples of Mentors </vt:lpstr>
      <vt:lpstr>Specifics of the Orange Coast League Program</vt:lpstr>
      <vt:lpstr>    Happy Mentors and New Members</vt:lpstr>
      <vt:lpstr>    President Becky Newman: Star Mentor</vt:lpstr>
      <vt:lpstr>   What are the Steps to being a Mentor?</vt:lpstr>
      <vt:lpstr>   More Mentors and New Members</vt:lpstr>
      <vt:lpstr>     Packets for New Members and Mentors</vt:lpstr>
      <vt:lpstr>Role of Membership:  What do members need?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Mentoring New Members</dc:title>
  <dc:creator>Microsoft Office User</dc:creator>
  <cp:lastModifiedBy>Sharon Stone</cp:lastModifiedBy>
  <cp:revision>58</cp:revision>
  <dcterms:created xsi:type="dcterms:W3CDTF">2019-05-23T20:19:46Z</dcterms:created>
  <dcterms:modified xsi:type="dcterms:W3CDTF">2019-06-05T21:37:18Z</dcterms:modified>
</cp:coreProperties>
</file>