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mailto:susanhorne@cox.ne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3"/>
          <p:cNvSpPr txBox="1">
            <a:spLocks noGrp="1"/>
          </p:cNvSpPr>
          <p:nvPr>
            <p:ph type="title" idx="4294967295"/>
          </p:nvPr>
        </p:nvSpPr>
        <p:spPr>
          <a:xfrm>
            <a:off x="508000" y="609600"/>
            <a:ext cx="9956800" cy="1816100"/>
          </a:xfrm>
          <a:prstGeom prst="rect">
            <a:avLst/>
          </a:prstGeom>
        </p:spPr>
        <p:txBody>
          <a:bodyPr/>
          <a:lstStyle/>
          <a:p>
            <a:pPr algn="ctr" defTabSz="804672">
              <a:defRPr sz="3872">
                <a:solidFill>
                  <a:srgbClr val="C00000"/>
                </a:solidFill>
              </a:defRPr>
            </a:pPr>
            <a:r>
              <a:t>New Voter Outreach – LWVSantaBarbara.org</a:t>
            </a:r>
            <a:br/>
            <a:r>
              <a:rPr sz="3432">
                <a:solidFill>
                  <a:srgbClr val="000000"/>
                </a:solidFill>
              </a:rPr>
              <a:t>	</a:t>
            </a:r>
            <a:r>
              <a:rPr sz="3432">
                <a:solidFill>
                  <a:srgbClr val="0070C0"/>
                </a:solidFill>
              </a:rPr>
              <a:t>Engaging Underserved Communities</a:t>
            </a:r>
            <a:br>
              <a:rPr sz="3432">
                <a:solidFill>
                  <a:srgbClr val="0070C0"/>
                </a:solidFill>
              </a:rPr>
            </a:br>
            <a:r>
              <a:rPr sz="3432">
                <a:solidFill>
                  <a:srgbClr val="0070C0"/>
                </a:solidFill>
              </a:rPr>
              <a:t>       LWVC Convention Workshop  5-31-19</a:t>
            </a:r>
          </a:p>
        </p:txBody>
      </p:sp>
      <p:pic>
        <p:nvPicPr>
          <p:cNvPr id="95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84724" y="3244333"/>
            <a:ext cx="5743378" cy="2967156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Rectangle 1"/>
          <p:cNvSpPr txBox="1"/>
          <p:nvPr/>
        </p:nvSpPr>
        <p:spPr>
          <a:xfrm>
            <a:off x="5621606" y="3244333"/>
            <a:ext cx="931030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b="1">
                <a:solidFill>
                  <a:srgbClr val="0070C0"/>
                </a:solidFill>
              </a:defRPr>
            </a:lvl1pPr>
          </a:lstStyle>
          <a:p>
            <a:r>
              <a:t>Pop-Up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le 1"/>
          <p:cNvSpPr txBox="1">
            <a:spLocks noGrp="1"/>
          </p:cNvSpPr>
          <p:nvPr>
            <p:ph type="title"/>
          </p:nvPr>
        </p:nvSpPr>
        <p:spPr>
          <a:xfrm>
            <a:off x="838200" y="187325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t>Reporters Taking Notes &amp;  Photos</a:t>
            </a:r>
          </a:p>
        </p:txBody>
      </p:sp>
      <p:pic>
        <p:nvPicPr>
          <p:cNvPr id="131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1690688"/>
            <a:ext cx="5181600" cy="37679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0000" y="2693988"/>
            <a:ext cx="5181600" cy="37679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68680">
              <a:defRPr sz="4180">
                <a:solidFill>
                  <a:srgbClr val="FF0000"/>
                </a:solidFill>
              </a:defRPr>
            </a:lvl1pPr>
          </a:lstStyle>
          <a:p>
            <a:r>
              <a:t>Outreach- TVSB &amp; Facebook/Live Streaming</a:t>
            </a:r>
          </a:p>
        </p:txBody>
      </p:sp>
      <p:pic>
        <p:nvPicPr>
          <p:cNvPr id="135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1690688"/>
            <a:ext cx="5181600" cy="4341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72200" y="1690688"/>
            <a:ext cx="5181600" cy="34020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68680">
              <a:defRPr sz="4180">
                <a:solidFill>
                  <a:srgbClr val="C00000"/>
                </a:solidFill>
              </a:defRPr>
            </a:pPr>
            <a:r>
              <a:t>Our MYLO Website- </a:t>
            </a:r>
            <a:br/>
            <a:r>
              <a:t>Finding Our Spanish YouTube Videos </a:t>
            </a:r>
          </a:p>
        </p:txBody>
      </p:sp>
      <p:pic>
        <p:nvPicPr>
          <p:cNvPr id="139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6900" y="1690688"/>
            <a:ext cx="5181600" cy="37679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Content Placeholder 7" descr="Content Placeholder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62700" y="1690688"/>
            <a:ext cx="5181600" cy="37679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68680">
              <a:defRPr sz="4180">
                <a:solidFill>
                  <a:srgbClr val="C00000"/>
                </a:solidFill>
              </a:defRPr>
            </a:lvl1pPr>
          </a:lstStyle>
          <a:p>
            <a:r>
              <a:t>Radio Bronco in Spanish &amp; UCSB Radio News</a:t>
            </a:r>
          </a:p>
        </p:txBody>
      </p:sp>
      <p:pic>
        <p:nvPicPr>
          <p:cNvPr id="143" name="Content Placeholder 5" descr="Content Placeholder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72200" y="1600200"/>
            <a:ext cx="5181600" cy="4374754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Content Placeholder 6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Radio Bronco – the only viable Spanish-language station covering the SB area.</a:t>
            </a:r>
          </a:p>
          <a:p>
            <a:r>
              <a:t>Interviewed LWV Latino Organizer re Voting Issues.</a:t>
            </a:r>
          </a:p>
          <a:p>
            <a:r>
              <a:t>UCSB Radio KCSB News Interviewed LWV on Ballot Pros &amp; Cons. </a:t>
            </a:r>
          </a:p>
          <a:p>
            <a:r>
              <a:t>Best source: Easy Voter Guide.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t>Translations of Almost Everything </a:t>
            </a:r>
          </a:p>
        </p:txBody>
      </p:sp>
      <p:pic>
        <p:nvPicPr>
          <p:cNvPr id="147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4400" y="1690688"/>
            <a:ext cx="5181600" cy="428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37300" y="1690688"/>
            <a:ext cx="4879181" cy="4559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868680">
              <a:defRPr sz="4180">
                <a:solidFill>
                  <a:srgbClr val="C00000"/>
                </a:solidFill>
              </a:defRPr>
            </a:pPr>
            <a:r>
              <a:t>Housing Authority of Santa Barbara </a:t>
            </a:r>
            <a:br/>
            <a:r>
              <a:t>with LWV - Bring the Vote Home</a:t>
            </a:r>
          </a:p>
        </p:txBody>
      </p:sp>
      <p:pic>
        <p:nvPicPr>
          <p:cNvPr id="151" name="Content Placeholder 7" descr="Content Placeholder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6285" y="1887538"/>
            <a:ext cx="4811716" cy="45386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Content Placeholder 8" descr="Content Placeholder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72812" y="1825624"/>
            <a:ext cx="4560288" cy="42449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defRPr>
                <a:solidFill>
                  <a:srgbClr val="C00000"/>
                </a:solidFill>
              </a:defRPr>
            </a:pPr>
            <a:r>
              <a:t>Bring the Vote Home- </a:t>
            </a:r>
            <a:r>
              <a:rPr>
                <a:solidFill>
                  <a:srgbClr val="0070C0"/>
                </a:solidFill>
              </a:rPr>
              <a:t>with Local ABC TV </a:t>
            </a:r>
          </a:p>
        </p:txBody>
      </p:sp>
      <p:pic>
        <p:nvPicPr>
          <p:cNvPr id="155" name="Content Placeholder 9" descr="Content Placeholder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7176044" y="2756941"/>
            <a:ext cx="4893471" cy="27609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Content Placeholder 10" descr="Content Placeholder 1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71600" y="1690688"/>
            <a:ext cx="5715000" cy="438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813816">
              <a:defRPr sz="3916">
                <a:solidFill>
                  <a:srgbClr val="C00000"/>
                </a:solidFill>
              </a:defRPr>
            </a:pPr>
            <a:r>
              <a:t>National Voter Registration Day - </a:t>
            </a:r>
            <a:r>
              <a:rPr sz="3204"/>
              <a:t>Sept.2018</a:t>
            </a:r>
            <a:br>
              <a:rPr sz="3204"/>
            </a:br>
            <a:r>
              <a:rPr>
                <a:solidFill>
                  <a:srgbClr val="0070C0"/>
                </a:solidFill>
              </a:rPr>
              <a:t>LWVSB with 6 Libraries and 1 Busy Albertsons</a:t>
            </a:r>
          </a:p>
        </p:txBody>
      </p:sp>
      <p:pic>
        <p:nvPicPr>
          <p:cNvPr id="159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8005" y="2209800"/>
            <a:ext cx="5604495" cy="38711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02400" y="1816100"/>
            <a:ext cx="5181600" cy="35790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658368">
              <a:defRPr sz="2808">
                <a:solidFill>
                  <a:srgbClr val="C00000"/>
                </a:solidFill>
              </a:defRPr>
            </a:pPr>
            <a:r>
              <a:t>COLLABORATIONS </a:t>
            </a:r>
            <a:br/>
            <a:r>
              <a:rPr>
                <a:solidFill>
                  <a:srgbClr val="0070C0"/>
                </a:solidFill>
              </a:rPr>
              <a:t>LWV Leading or Supporting Voting Promotion </a:t>
            </a:r>
            <a:br>
              <a:rPr>
                <a:solidFill>
                  <a:srgbClr val="0070C0"/>
                </a:solidFill>
              </a:rPr>
            </a:br>
            <a:r>
              <a:rPr>
                <a:solidFill>
                  <a:srgbClr val="0070C0"/>
                </a:solidFill>
              </a:rPr>
              <a:t>by Other Organizations</a:t>
            </a:r>
          </a:p>
        </p:txBody>
      </p:sp>
      <p:sp>
        <p:nvSpPr>
          <p:cNvPr id="163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4000"/>
            </a:pPr>
            <a:endParaRPr/>
          </a:p>
          <a:p>
            <a:pPr>
              <a:defRPr sz="4000"/>
            </a:pPr>
            <a:r>
              <a:t>Learned from LWV of Santa Maria Valley in North SB County</a:t>
            </a:r>
          </a:p>
        </p:txBody>
      </p:sp>
      <p:pic>
        <p:nvPicPr>
          <p:cNvPr id="164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05500" y="2291801"/>
            <a:ext cx="5181600" cy="38851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68680">
              <a:defRPr sz="4180">
                <a:solidFill>
                  <a:srgbClr val="C00000"/>
                </a:solidFill>
              </a:defRPr>
            </a:pPr>
            <a:r>
              <a:t>Peoples’ Self Help Housing with LWV</a:t>
            </a:r>
            <a:br/>
            <a:r>
              <a:rPr>
                <a:solidFill>
                  <a:srgbClr val="0070C0"/>
                </a:solidFill>
              </a:rPr>
              <a:t>Resource &amp; Health Fair – November 2018</a:t>
            </a:r>
          </a:p>
        </p:txBody>
      </p:sp>
      <p:pic>
        <p:nvPicPr>
          <p:cNvPr id="167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" y="2057400"/>
            <a:ext cx="4704871" cy="36191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Content Placeholder 3" descr="Content Placeholder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2964" y="2057400"/>
            <a:ext cx="6254046" cy="3517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1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8" cy="2273300"/>
          </a:xfrm>
          <a:prstGeom prst="rect">
            <a:avLst/>
          </a:prstGeom>
        </p:spPr>
        <p:txBody>
          <a:bodyPr/>
          <a:lstStyle/>
          <a:p>
            <a:pPr defTabSz="365760">
              <a:defRPr sz="1560">
                <a:solidFill>
                  <a:srgbClr val="C00000"/>
                </a:solidFill>
              </a:defRPr>
            </a:pPr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/>
            </a:r>
            <a:br/>
            <a:r>
              <a:t>Who did LWVSB target as  under-served in SB?</a:t>
            </a:r>
            <a:br/>
            <a:endParaRPr/>
          </a:p>
        </p:txBody>
      </p:sp>
      <p:sp>
        <p:nvSpPr>
          <p:cNvPr id="99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81000"/>
              </a:lnSpc>
              <a:defRPr sz="4800"/>
            </a:pPr>
            <a:r>
              <a:t>High School Youth</a:t>
            </a:r>
          </a:p>
          <a:p>
            <a:pPr>
              <a:lnSpc>
                <a:spcPct val="81000"/>
              </a:lnSpc>
              <a:defRPr sz="4800"/>
            </a:pPr>
            <a:endParaRPr/>
          </a:p>
          <a:p>
            <a:pPr>
              <a:lnSpc>
                <a:spcPct val="81000"/>
              </a:lnSpc>
              <a:defRPr sz="4800"/>
            </a:pPr>
            <a:r>
              <a:t>Young Adults</a:t>
            </a:r>
          </a:p>
          <a:p>
            <a:pPr>
              <a:lnSpc>
                <a:spcPct val="81000"/>
              </a:lnSpc>
              <a:defRPr sz="4800"/>
            </a:pPr>
            <a:endParaRPr/>
          </a:p>
          <a:p>
            <a:pPr>
              <a:lnSpc>
                <a:spcPct val="81000"/>
              </a:lnSpc>
              <a:defRPr sz="4800"/>
            </a:pPr>
            <a:r>
              <a:t>Latino and other minorities and low-income people.</a:t>
            </a:r>
          </a:p>
        </p:txBody>
      </p:sp>
      <p:sp>
        <p:nvSpPr>
          <p:cNvPr id="100" name="Text Placeholder 3"/>
          <p:cNvSpPr>
            <a:spLocks noGrp="1"/>
          </p:cNvSpPr>
          <p:nvPr>
            <p:ph type="body" idx="13"/>
          </p:nvPr>
        </p:nvSpPr>
        <p:spPr>
          <a:xfrm>
            <a:off x="839787" y="2895600"/>
            <a:ext cx="3932238" cy="2973389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pic>
        <p:nvPicPr>
          <p:cNvPr id="101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9787" y="2390964"/>
            <a:ext cx="3932239" cy="36670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68680">
              <a:defRPr sz="4180">
                <a:solidFill>
                  <a:srgbClr val="C00000"/>
                </a:solidFill>
              </a:defRPr>
            </a:pPr>
            <a:r>
              <a:t>Supporting Voter Promotion –</a:t>
            </a:r>
            <a:br/>
            <a:r>
              <a:t>LWV Training &amp; Materials</a:t>
            </a:r>
            <a:r>
              <a:rPr>
                <a:solidFill>
                  <a:srgbClr val="000000"/>
                </a:solidFill>
              </a:rPr>
              <a:t>. </a:t>
            </a:r>
            <a:r>
              <a:rPr sz="3040">
                <a:solidFill>
                  <a:srgbClr val="0070C0"/>
                </a:solidFill>
              </a:rPr>
              <a:t>Sisterhood &amp; Indivisible</a:t>
            </a:r>
          </a:p>
        </p:txBody>
      </p:sp>
      <p:pic>
        <p:nvPicPr>
          <p:cNvPr id="171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1841500"/>
            <a:ext cx="4235252" cy="4762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72200" y="1993900"/>
            <a:ext cx="5181600" cy="34647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877823">
              <a:defRPr sz="3743">
                <a:solidFill>
                  <a:srgbClr val="C00000"/>
                </a:solidFill>
              </a:defRPr>
            </a:pPr>
            <a:r>
              <a:t>COLLABORATIONS</a:t>
            </a:r>
            <a:br/>
            <a:r>
              <a:rPr>
                <a:solidFill>
                  <a:srgbClr val="0070C0"/>
                </a:solidFill>
              </a:rPr>
              <a:t>SB Bicycle Coalition/Bici Centro &amp; Marches in SB </a:t>
            </a:r>
          </a:p>
        </p:txBody>
      </p:sp>
      <p:pic>
        <p:nvPicPr>
          <p:cNvPr id="175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" y="1881188"/>
            <a:ext cx="5181600" cy="4648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33447" y="2293938"/>
            <a:ext cx="5401353" cy="3822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877823">
              <a:defRPr sz="3743">
                <a:solidFill>
                  <a:srgbClr val="C00000"/>
                </a:solidFill>
              </a:defRPr>
            </a:pPr>
            <a:r>
              <a:t>Experiment! </a:t>
            </a:r>
            <a:r>
              <a:rPr>
                <a:solidFill>
                  <a:srgbClr val="0070C0"/>
                </a:solidFill>
              </a:rPr>
              <a:t>Pop-Up: Ballot Education at the Mall</a:t>
            </a:r>
            <a:br>
              <a:rPr>
                <a:solidFill>
                  <a:srgbClr val="0070C0"/>
                </a:solidFill>
              </a:rPr>
            </a:br>
            <a:r>
              <a:rPr>
                <a:solidFill>
                  <a:srgbClr val="0070C0"/>
                </a:solidFill>
              </a:rPr>
              <a:t>2 Days Before Election Day</a:t>
            </a:r>
          </a:p>
        </p:txBody>
      </p:sp>
      <p:pic>
        <p:nvPicPr>
          <p:cNvPr id="179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8176" y="1854200"/>
            <a:ext cx="6420403" cy="4356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87822" y="2232423"/>
            <a:ext cx="4556479" cy="30380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868680">
              <a:defRPr sz="4180">
                <a:solidFill>
                  <a:srgbClr val="C00000"/>
                </a:solidFill>
              </a:defRPr>
            </a:pPr>
            <a:r>
              <a:t>Contact Susan Horne: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susanhorne@cox.net</a:t>
            </a:r>
            <a:r>
              <a:t/>
            </a:r>
            <a:br/>
            <a:r>
              <a:rPr>
                <a:solidFill>
                  <a:srgbClr val="0070C0"/>
                </a:solidFill>
              </a:rPr>
              <a:t>Voter Service Chair, LWVSB, 2017-2018</a:t>
            </a:r>
          </a:p>
        </p:txBody>
      </p:sp>
      <p:pic>
        <p:nvPicPr>
          <p:cNvPr id="183" name="Content Placeholder 4" descr="Content Placeholder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39900" y="1690688"/>
            <a:ext cx="3530600" cy="47736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Content Placeholder 3" descr="Content Placeholder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11900" y="1758156"/>
            <a:ext cx="3636813" cy="4638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841247">
              <a:defRPr sz="4048">
                <a:solidFill>
                  <a:srgbClr val="C00000"/>
                </a:solidFill>
              </a:defRPr>
            </a:pPr>
            <a:r>
              <a:t>SBHS EnviroVote: Spring 2018 –Class Project</a:t>
            </a:r>
            <a:br/>
            <a:r>
              <a:t>     </a:t>
            </a:r>
            <a:r>
              <a:rPr>
                <a:solidFill>
                  <a:schemeClr val="accent6"/>
                </a:solidFill>
              </a:rPr>
              <a:t>Research Your Choice. Find Your Voice.</a:t>
            </a:r>
          </a:p>
        </p:txBody>
      </p:sp>
      <p:pic>
        <p:nvPicPr>
          <p:cNvPr id="104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1690688"/>
            <a:ext cx="5181600" cy="4735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72200" y="2268696"/>
            <a:ext cx="5181600" cy="34651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768095">
              <a:defRPr sz="3275">
                <a:solidFill>
                  <a:srgbClr val="C00000"/>
                </a:solidFill>
              </a:defRPr>
            </a:pPr>
            <a:r>
              <a:t>      Carpinteria High School – Fall 2018</a:t>
            </a:r>
            <a:br/>
            <a:r>
              <a:t>        </a:t>
            </a:r>
            <a:r>
              <a:rPr>
                <a:solidFill>
                  <a:srgbClr val="0070C0"/>
                </a:solidFill>
              </a:rPr>
              <a:t>LWV- Principal Cornejo- Future Leaders of America</a:t>
            </a:r>
          </a:p>
        </p:txBody>
      </p:sp>
      <p:pic>
        <p:nvPicPr>
          <p:cNvPr id="108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8694" y="2026443"/>
            <a:ext cx="5181601" cy="34012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9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40500" y="2953542"/>
            <a:ext cx="5181600" cy="34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t>YOUNG ADULTS</a:t>
            </a:r>
          </a:p>
        </p:txBody>
      </p:sp>
      <p:pic>
        <p:nvPicPr>
          <p:cNvPr id="112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0841" y="1564502"/>
            <a:ext cx="5181601" cy="4020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07100" y="1690688"/>
            <a:ext cx="5606492" cy="42919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t>UCSB Student-Led Women’s Conference</a:t>
            </a:r>
          </a:p>
        </p:txBody>
      </p:sp>
      <p:pic>
        <p:nvPicPr>
          <p:cNvPr id="116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7248" y="1825624"/>
            <a:ext cx="4074163" cy="45430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Content Placeholder 7" descr="Content Placeholder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90609" y="1475873"/>
            <a:ext cx="3608942" cy="50853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/>
          <p:cNvSpPr txBox="1">
            <a:spLocks noGrp="1"/>
          </p:cNvSpPr>
          <p:nvPr>
            <p:ph type="title"/>
          </p:nvPr>
        </p:nvSpPr>
        <p:spPr>
          <a:xfrm>
            <a:off x="717883" y="352425"/>
            <a:ext cx="10515601" cy="1325563"/>
          </a:xfrm>
          <a:prstGeom prst="rect">
            <a:avLst/>
          </a:prstGeom>
        </p:spPr>
        <p:txBody>
          <a:bodyPr/>
          <a:lstStyle/>
          <a:p>
            <a:pPr algn="ctr" defTabSz="868680">
              <a:defRPr sz="4180">
                <a:solidFill>
                  <a:srgbClr val="C00000"/>
                </a:solidFill>
              </a:defRPr>
            </a:pPr>
            <a:r>
              <a:t>LATINO OUTREACH</a:t>
            </a:r>
            <a:br/>
            <a:r>
              <a:rPr>
                <a:solidFill>
                  <a:srgbClr val="385724"/>
                </a:solidFill>
              </a:rPr>
              <a:t>Edith Dominguez &amp; Gabriel Lucatero</a:t>
            </a:r>
          </a:p>
        </p:txBody>
      </p:sp>
      <p:pic>
        <p:nvPicPr>
          <p:cNvPr id="120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9724" y="1825026"/>
            <a:ext cx="5645961" cy="3902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99784" y="2625126"/>
            <a:ext cx="5505201" cy="38053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68680">
              <a:defRPr sz="4180">
                <a:solidFill>
                  <a:srgbClr val="C00000"/>
                </a:solidFill>
              </a:defRPr>
            </a:lvl1pPr>
          </a:lstStyle>
          <a:p>
            <a:r>
              <a:t>City Council –LWV Candidate Forum-Westside</a:t>
            </a:r>
          </a:p>
        </p:txBody>
      </p:sp>
      <p:pic>
        <p:nvPicPr>
          <p:cNvPr id="124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7568" y="1690686"/>
            <a:ext cx="5181601" cy="39561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Content Placeholder 5" descr="Content Placeholder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72200" y="2211428"/>
            <a:ext cx="5181600" cy="29146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t>EXPANDING LATINO REACH- MEDIA !</a:t>
            </a:r>
          </a:p>
        </p:txBody>
      </p:sp>
      <p:pic>
        <p:nvPicPr>
          <p:cNvPr id="128" name="Content Placeholder 3" descr="Content Placeholder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28144" y="1825625"/>
            <a:ext cx="7735713" cy="4351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Widescreen</PresentationFormat>
  <Paragraphs>35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New Voter Outreach – LWVSantaBarbara.org  Engaging Underserved Communities        LWVC Convention Workshop  5-31-19</vt:lpstr>
      <vt:lpstr>             Who did LWVSB target as  under-served in SB? </vt:lpstr>
      <vt:lpstr>SBHS EnviroVote: Spring 2018 –Class Project      Research Your Choice. Find Your Voice.</vt:lpstr>
      <vt:lpstr>      Carpinteria High School – Fall 2018         LWV- Principal Cornejo- Future Leaders of America</vt:lpstr>
      <vt:lpstr>YOUNG ADULTS</vt:lpstr>
      <vt:lpstr>UCSB Student-Led Women’s Conference</vt:lpstr>
      <vt:lpstr>LATINO OUTREACH Edith Dominguez &amp; Gabriel Lucatero</vt:lpstr>
      <vt:lpstr>City Council –LWV Candidate Forum-Westside</vt:lpstr>
      <vt:lpstr>EXPANDING LATINO REACH- MEDIA !</vt:lpstr>
      <vt:lpstr>Reporters Taking Notes &amp;  Photos</vt:lpstr>
      <vt:lpstr>Outreach- TVSB &amp; Facebook/Live Streaming</vt:lpstr>
      <vt:lpstr>Our MYLO Website-  Finding Our Spanish YouTube Videos </vt:lpstr>
      <vt:lpstr>Radio Bronco in Spanish &amp; UCSB Radio News</vt:lpstr>
      <vt:lpstr>Translations of Almost Everything </vt:lpstr>
      <vt:lpstr>Housing Authority of Santa Barbara  with LWV - Bring the Vote Home</vt:lpstr>
      <vt:lpstr>Bring the Vote Home- with Local ABC TV </vt:lpstr>
      <vt:lpstr>National Voter Registration Day - Sept.2018 LWVSB with 6 Libraries and 1 Busy Albertsons</vt:lpstr>
      <vt:lpstr>COLLABORATIONS  LWV Leading or Supporting Voting Promotion  by Other Organizations</vt:lpstr>
      <vt:lpstr>Peoples’ Self Help Housing with LWV Resource &amp; Health Fair – November 2018</vt:lpstr>
      <vt:lpstr>Supporting Voter Promotion – LWV Training &amp; Materials. Sisterhood &amp; Indivisible</vt:lpstr>
      <vt:lpstr>COLLABORATIONS SB Bicycle Coalition/Bici Centro &amp; Marches in SB </vt:lpstr>
      <vt:lpstr>Experiment! Pop-Up: Ballot Education at the Mall 2 Days Before Election Day</vt:lpstr>
      <vt:lpstr>Contact Susan Horne: susanhorne@cox.net Voter Service Chair, LWVSB, 2017-2018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Voter Outreach – LWVSantaBarbara.org  Engaging Underserved Communities        LWVC Convention Workshop  5-31-19</dc:title>
  <dc:creator>Sharon Stone</dc:creator>
  <cp:lastModifiedBy>Sharon Stone</cp:lastModifiedBy>
  <cp:revision>1</cp:revision>
  <dcterms:modified xsi:type="dcterms:W3CDTF">2019-06-05T21:46:53Z</dcterms:modified>
</cp:coreProperties>
</file>