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3" r:id="rId2"/>
    <p:sldId id="261" r:id="rId3"/>
    <p:sldId id="265" r:id="rId4"/>
    <p:sldId id="257" r:id="rId5"/>
    <p:sldId id="266" r:id="rId6"/>
    <p:sldId id="256" r:id="rId7"/>
    <p:sldId id="262" r:id="rId8"/>
    <p:sldId id="260" r:id="rId9"/>
    <p:sldId id="258" r:id="rId10"/>
  </p:sldIdLst>
  <p:sldSz cx="9144000" cy="6858000" type="screen4x3"/>
  <p:notesSz cx="71024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D0E7"/>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4660"/>
  </p:normalViewPr>
  <p:slideViewPr>
    <p:cSldViewPr>
      <p:cViewPr varScale="1">
        <p:scale>
          <a:sx n="81" d="100"/>
          <a:sy n="81" d="100"/>
        </p:scale>
        <p:origin x="-1062"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163" cy="468313"/>
          </a:xfrm>
          <a:prstGeom prst="rect">
            <a:avLst/>
          </a:prstGeom>
        </p:spPr>
        <p:txBody>
          <a:bodyPr vert="horz" lIns="91440" tIns="45720" rIns="91440" bIns="45720" rtlCol="0"/>
          <a:lstStyle>
            <a:lvl1pPr algn="l">
              <a:defRPr sz="1200"/>
            </a:lvl1pPr>
          </a:lstStyle>
          <a:p>
            <a:r>
              <a:rPr lang="en-US" smtClean="0"/>
              <a:t>Ruby MacDonald, LWVBAE, info@lwvbae.org, (510)843-8824 </a:t>
            </a:r>
            <a:endParaRPr lang="en-US"/>
          </a:p>
        </p:txBody>
      </p:sp>
      <p:sp>
        <p:nvSpPr>
          <p:cNvPr id="3" name="Date Placeholder 2"/>
          <p:cNvSpPr>
            <a:spLocks noGrp="1"/>
          </p:cNvSpPr>
          <p:nvPr>
            <p:ph type="dt" sz="quarter" idx="1"/>
          </p:nvPr>
        </p:nvSpPr>
        <p:spPr>
          <a:xfrm>
            <a:off x="4022726" y="0"/>
            <a:ext cx="3078163" cy="468313"/>
          </a:xfrm>
          <a:prstGeom prst="rect">
            <a:avLst/>
          </a:prstGeom>
        </p:spPr>
        <p:txBody>
          <a:bodyPr vert="horz" lIns="91440" tIns="45720" rIns="91440" bIns="45720" rtlCol="0"/>
          <a:lstStyle>
            <a:lvl1pPr algn="r">
              <a:defRPr sz="1200"/>
            </a:lvl1pPr>
          </a:lstStyle>
          <a:p>
            <a:r>
              <a:rPr lang="en-US" smtClean="0"/>
              <a:t>05/31/2019</a:t>
            </a:r>
            <a:endParaRPr lang="en-US"/>
          </a:p>
        </p:txBody>
      </p:sp>
      <p:sp>
        <p:nvSpPr>
          <p:cNvPr id="4" name="Footer Placeholder 3"/>
          <p:cNvSpPr>
            <a:spLocks noGrp="1"/>
          </p:cNvSpPr>
          <p:nvPr>
            <p:ph type="ftr" sz="quarter" idx="2"/>
          </p:nvPr>
        </p:nvSpPr>
        <p:spPr>
          <a:xfrm>
            <a:off x="1"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2726" y="8899525"/>
            <a:ext cx="3078163" cy="468313"/>
          </a:xfrm>
          <a:prstGeom prst="rect">
            <a:avLst/>
          </a:prstGeom>
        </p:spPr>
        <p:txBody>
          <a:bodyPr vert="horz" lIns="91440" tIns="45720" rIns="91440" bIns="45720" rtlCol="0" anchor="b"/>
          <a:lstStyle>
            <a:lvl1pPr algn="r">
              <a:defRPr sz="1200"/>
            </a:lvl1pPr>
          </a:lstStyle>
          <a:p>
            <a:fld id="{BCDF7868-B2EC-4B1C-B23F-25D5D9F502BE}" type="slidenum">
              <a:rPr lang="en-US" smtClean="0"/>
              <a:t>‹#›</a:t>
            </a:fld>
            <a:endParaRPr lang="en-US"/>
          </a:p>
        </p:txBody>
      </p:sp>
    </p:spTree>
    <p:extLst>
      <p:ext uri="{BB962C8B-B14F-4D97-AF65-F5344CB8AC3E}">
        <p14:creationId xmlns:p14="http://schemas.microsoft.com/office/powerpoint/2010/main" val="1811481050"/>
      </p:ext>
    </p:extLst>
  </p:cSld>
  <p:clrMap bg1="lt1" tx1="dk1" bg2="lt2" tx2="dk2" accent1="accent1" accent2="accent2" accent3="accent3" accent4="accent4" accent5="accent5" accent6="accent6" hlink="hlink" folHlink="folHlink"/>
  <p:hf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8163" cy="468313"/>
          </a:xfrm>
          <a:prstGeom prst="rect">
            <a:avLst/>
          </a:prstGeom>
        </p:spPr>
        <p:txBody>
          <a:bodyPr vert="horz" lIns="91440" tIns="45720" rIns="91440" bIns="45720" rtlCol="0"/>
          <a:lstStyle>
            <a:lvl1pPr algn="l">
              <a:defRPr sz="1200"/>
            </a:lvl1pPr>
          </a:lstStyle>
          <a:p>
            <a:r>
              <a:rPr lang="en-US" smtClean="0"/>
              <a:t>Ruby MacDonald, LWVBAE, info@lwvbae.org, (510)843-8824 </a:t>
            </a:r>
            <a:endParaRPr lang="en-US"/>
          </a:p>
        </p:txBody>
      </p:sp>
      <p:sp>
        <p:nvSpPr>
          <p:cNvPr id="3" name="Date Placeholder 2"/>
          <p:cNvSpPr>
            <a:spLocks noGrp="1"/>
          </p:cNvSpPr>
          <p:nvPr>
            <p:ph type="dt" idx="1"/>
          </p:nvPr>
        </p:nvSpPr>
        <p:spPr>
          <a:xfrm>
            <a:off x="4022726" y="0"/>
            <a:ext cx="3078163" cy="468313"/>
          </a:xfrm>
          <a:prstGeom prst="rect">
            <a:avLst/>
          </a:prstGeom>
        </p:spPr>
        <p:txBody>
          <a:bodyPr vert="horz" lIns="91440" tIns="45720" rIns="91440" bIns="45720" rtlCol="0"/>
          <a:lstStyle>
            <a:lvl1pPr algn="r">
              <a:defRPr sz="1200"/>
            </a:lvl1pPr>
          </a:lstStyle>
          <a:p>
            <a:r>
              <a:rPr lang="en-US" smtClean="0"/>
              <a:t>05/31/2019</a:t>
            </a:r>
            <a:endParaRPr lang="en-US"/>
          </a:p>
        </p:txBody>
      </p:sp>
      <p:sp>
        <p:nvSpPr>
          <p:cNvPr id="4" name="Slide Image Placeholder 3"/>
          <p:cNvSpPr>
            <a:spLocks noGrp="1" noRot="1" noChangeAspect="1"/>
          </p:cNvSpPr>
          <p:nvPr>
            <p:ph type="sldImg" idx="2"/>
          </p:nvPr>
        </p:nvSpPr>
        <p:spPr>
          <a:xfrm>
            <a:off x="1209675" y="703263"/>
            <a:ext cx="4683125" cy="35131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4" y="4449764"/>
            <a:ext cx="5683250" cy="42164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99525"/>
            <a:ext cx="3078163" cy="4683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6" y="8899525"/>
            <a:ext cx="3078163" cy="468313"/>
          </a:xfrm>
          <a:prstGeom prst="rect">
            <a:avLst/>
          </a:prstGeom>
        </p:spPr>
        <p:txBody>
          <a:bodyPr vert="horz" lIns="91440" tIns="45720" rIns="91440" bIns="45720" rtlCol="0" anchor="b"/>
          <a:lstStyle>
            <a:lvl1pPr algn="r">
              <a:defRPr sz="1200"/>
            </a:lvl1pPr>
          </a:lstStyle>
          <a:p>
            <a:fld id="{2F378C5F-D9A7-4E26-A71F-9B8A2EF166ED}" type="slidenum">
              <a:rPr lang="en-US" smtClean="0"/>
              <a:t>‹#›</a:t>
            </a:fld>
            <a:endParaRPr lang="en-US"/>
          </a:p>
        </p:txBody>
      </p:sp>
    </p:spTree>
    <p:extLst>
      <p:ext uri="{BB962C8B-B14F-4D97-AF65-F5344CB8AC3E}">
        <p14:creationId xmlns:p14="http://schemas.microsoft.com/office/powerpoint/2010/main" val="75339759"/>
      </p:ext>
    </p:extLst>
  </p:cSld>
  <p:clrMap bg1="lt1" tx1="dk1" bg2="lt2" tx2="dk2" accent1="accent1" accent2="accent2" accent3="accent3" accent4="accent4" accent5="accent5" accent6="accent6" hlink="hlink" folHlink="folHlink"/>
  <p:hf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Ruby MacDonald, LWVBAE, info@lwvbae.org, (510)843-8824 </a:t>
            </a:r>
            <a:endParaRPr lang="en-US"/>
          </a:p>
        </p:txBody>
      </p:sp>
      <p:sp>
        <p:nvSpPr>
          <p:cNvPr id="5" name="Slide Number Placeholder 4"/>
          <p:cNvSpPr>
            <a:spLocks noGrp="1"/>
          </p:cNvSpPr>
          <p:nvPr>
            <p:ph type="sldNum" sz="quarter" idx="11"/>
          </p:nvPr>
        </p:nvSpPr>
        <p:spPr/>
        <p:txBody>
          <a:bodyPr/>
          <a:lstStyle/>
          <a:p>
            <a:fld id="{2F378C5F-D9A7-4E26-A71F-9B8A2EF166ED}" type="slidenum">
              <a:rPr lang="en-US" smtClean="0"/>
              <a:t>5</a:t>
            </a:fld>
            <a:endParaRPr lang="en-US"/>
          </a:p>
        </p:txBody>
      </p:sp>
      <p:sp>
        <p:nvSpPr>
          <p:cNvPr id="6" name="Date Placeholder 5"/>
          <p:cNvSpPr>
            <a:spLocks noGrp="1"/>
          </p:cNvSpPr>
          <p:nvPr>
            <p:ph type="dt" idx="12"/>
          </p:nvPr>
        </p:nvSpPr>
        <p:spPr/>
        <p:txBody>
          <a:bodyPr/>
          <a:lstStyle/>
          <a:p>
            <a:r>
              <a:rPr lang="en-US" smtClean="0"/>
              <a:t>05/31/2019</a:t>
            </a:r>
            <a:endParaRPr lang="en-US"/>
          </a:p>
        </p:txBody>
      </p:sp>
    </p:spTree>
    <p:extLst>
      <p:ext uri="{BB962C8B-B14F-4D97-AF65-F5344CB8AC3E}">
        <p14:creationId xmlns:p14="http://schemas.microsoft.com/office/powerpoint/2010/main" val="1901631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378C5F-D9A7-4E26-A71F-9B8A2EF166ED}" type="slidenum">
              <a:rPr lang="en-US" smtClean="0"/>
              <a:t>7</a:t>
            </a:fld>
            <a:endParaRPr lang="en-US"/>
          </a:p>
        </p:txBody>
      </p:sp>
      <p:sp>
        <p:nvSpPr>
          <p:cNvPr id="5" name="Header Placeholder 4"/>
          <p:cNvSpPr>
            <a:spLocks noGrp="1"/>
          </p:cNvSpPr>
          <p:nvPr>
            <p:ph type="hdr" sz="quarter" idx="11"/>
          </p:nvPr>
        </p:nvSpPr>
        <p:spPr/>
        <p:txBody>
          <a:bodyPr/>
          <a:lstStyle/>
          <a:p>
            <a:r>
              <a:rPr lang="en-US" smtClean="0"/>
              <a:t>Ruby MacDonald, LWVBAE, info@lwvbae.org, (510)843-8824 </a:t>
            </a:r>
            <a:endParaRPr lang="en-US"/>
          </a:p>
        </p:txBody>
      </p:sp>
      <p:sp>
        <p:nvSpPr>
          <p:cNvPr id="6" name="Date Placeholder 5"/>
          <p:cNvSpPr>
            <a:spLocks noGrp="1"/>
          </p:cNvSpPr>
          <p:nvPr>
            <p:ph type="dt" idx="12"/>
          </p:nvPr>
        </p:nvSpPr>
        <p:spPr/>
        <p:txBody>
          <a:bodyPr/>
          <a:lstStyle/>
          <a:p>
            <a:r>
              <a:rPr lang="en-US" smtClean="0"/>
              <a:t>05/31/2019</a:t>
            </a:r>
            <a:endParaRPr lang="en-US"/>
          </a:p>
        </p:txBody>
      </p:sp>
    </p:spTree>
    <p:extLst>
      <p:ext uri="{BB962C8B-B14F-4D97-AF65-F5344CB8AC3E}">
        <p14:creationId xmlns:p14="http://schemas.microsoft.com/office/powerpoint/2010/main" val="1266490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Ruby MacDonald, LWVBAE, info@lwvbae.org, (510)843-8824 </a:t>
            </a:r>
            <a:endParaRPr lang="en-US"/>
          </a:p>
        </p:txBody>
      </p:sp>
      <p:sp>
        <p:nvSpPr>
          <p:cNvPr id="5" name="Slide Number Placeholder 4"/>
          <p:cNvSpPr>
            <a:spLocks noGrp="1"/>
          </p:cNvSpPr>
          <p:nvPr>
            <p:ph type="sldNum" sz="quarter" idx="11"/>
          </p:nvPr>
        </p:nvSpPr>
        <p:spPr/>
        <p:txBody>
          <a:bodyPr/>
          <a:lstStyle/>
          <a:p>
            <a:fld id="{2F378C5F-D9A7-4E26-A71F-9B8A2EF166ED}" type="slidenum">
              <a:rPr lang="en-US" smtClean="0"/>
              <a:t>8</a:t>
            </a:fld>
            <a:endParaRPr lang="en-US"/>
          </a:p>
        </p:txBody>
      </p:sp>
      <p:sp>
        <p:nvSpPr>
          <p:cNvPr id="6" name="Date Placeholder 5"/>
          <p:cNvSpPr>
            <a:spLocks noGrp="1"/>
          </p:cNvSpPr>
          <p:nvPr>
            <p:ph type="dt" idx="12"/>
          </p:nvPr>
        </p:nvSpPr>
        <p:spPr/>
        <p:txBody>
          <a:bodyPr/>
          <a:lstStyle/>
          <a:p>
            <a:r>
              <a:rPr lang="en-US" smtClean="0"/>
              <a:t>05/31/2019</a:t>
            </a:r>
            <a:endParaRPr lang="en-US"/>
          </a:p>
        </p:txBody>
      </p:sp>
    </p:spTree>
    <p:extLst>
      <p:ext uri="{BB962C8B-B14F-4D97-AF65-F5344CB8AC3E}">
        <p14:creationId xmlns:p14="http://schemas.microsoft.com/office/powerpoint/2010/main" val="1897113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Ruby MacDonald, LWVBAE, info@lwvbae.org, (510)843-8824 </a:t>
            </a:r>
            <a:endParaRPr lang="en-US"/>
          </a:p>
        </p:txBody>
      </p:sp>
      <p:sp>
        <p:nvSpPr>
          <p:cNvPr id="5" name="Slide Number Placeholder 4"/>
          <p:cNvSpPr>
            <a:spLocks noGrp="1"/>
          </p:cNvSpPr>
          <p:nvPr>
            <p:ph type="sldNum" sz="quarter" idx="11"/>
          </p:nvPr>
        </p:nvSpPr>
        <p:spPr/>
        <p:txBody>
          <a:bodyPr/>
          <a:lstStyle/>
          <a:p>
            <a:fld id="{2F378C5F-D9A7-4E26-A71F-9B8A2EF166ED}" type="slidenum">
              <a:rPr lang="en-US" smtClean="0"/>
              <a:t>9</a:t>
            </a:fld>
            <a:endParaRPr lang="en-US"/>
          </a:p>
        </p:txBody>
      </p:sp>
      <p:sp>
        <p:nvSpPr>
          <p:cNvPr id="6" name="Date Placeholder 5"/>
          <p:cNvSpPr>
            <a:spLocks noGrp="1"/>
          </p:cNvSpPr>
          <p:nvPr>
            <p:ph type="dt" idx="12"/>
          </p:nvPr>
        </p:nvSpPr>
        <p:spPr/>
        <p:txBody>
          <a:bodyPr/>
          <a:lstStyle/>
          <a:p>
            <a:r>
              <a:rPr lang="en-US" smtClean="0"/>
              <a:t>05/31/2019</a:t>
            </a:r>
            <a:endParaRPr lang="en-US"/>
          </a:p>
        </p:txBody>
      </p:sp>
    </p:spTree>
    <p:extLst>
      <p:ext uri="{BB962C8B-B14F-4D97-AF65-F5344CB8AC3E}">
        <p14:creationId xmlns:p14="http://schemas.microsoft.com/office/powerpoint/2010/main" val="532504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0BA568-DE4F-4E75-9F8F-9419515A58D0}" type="datetime1">
              <a:rPr lang="en-US" smtClean="0"/>
              <a:t>6/20/2019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3213212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4FFA2F-9849-493C-93CF-FC17DBD51F0E}" type="datetime1">
              <a:rPr lang="en-US" smtClean="0"/>
              <a:t>6/20/2019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258466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ABC8361-1479-4AB7-B165-DEE81CA780C0}" type="datetime1">
              <a:rPr lang="en-US" smtClean="0"/>
              <a:t>6/20/2019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373819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43D1FC-C977-46FA-BD2D-A00ECAB116B6}" type="datetime1">
              <a:rPr lang="en-US" smtClean="0"/>
              <a:t>6/20/2019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605575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158534-0411-4752-878D-45BD8AD82EB1}" type="datetime1">
              <a:rPr lang="en-US" smtClean="0"/>
              <a:t>6/20/2019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757020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91CFBE-792A-46C1-869A-4E977D62FBC0}" type="datetime1">
              <a:rPr lang="en-US" smtClean="0"/>
              <a:t>6/20/2019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3473919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642F616-B237-4D95-8235-0B7BAF0B5422}" type="datetime1">
              <a:rPr lang="en-US" smtClean="0"/>
              <a:t>6/20/2019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1784878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0179A2-D78A-46A5-AC8B-CFD6721B7015}" type="datetime1">
              <a:rPr lang="en-US" smtClean="0"/>
              <a:t>6/20/2019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2076466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B877C7-AB6E-4129-B630-9CEA2662C705}" type="datetime1">
              <a:rPr lang="en-US" smtClean="0"/>
              <a:t>6/20/2019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927356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B34119-7CFA-4D45-B837-46EC9D5C4F8B}" type="datetime1">
              <a:rPr lang="en-US" smtClean="0"/>
              <a:t>6/20/2019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2460977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CCF306-E702-48E1-A758-224F2EC5AF76}" type="datetime1">
              <a:rPr lang="en-US" smtClean="0"/>
              <a:t>6/20/2019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43E889-FB5B-405A-8F02-DA04F1BCF2EC}" type="slidenum">
              <a:rPr lang="en-US" smtClean="0"/>
              <a:t>‹#›</a:t>
            </a:fld>
            <a:endParaRPr lang="en-US"/>
          </a:p>
        </p:txBody>
      </p:sp>
    </p:spTree>
    <p:extLst>
      <p:ext uri="{BB962C8B-B14F-4D97-AF65-F5344CB8AC3E}">
        <p14:creationId xmlns:p14="http://schemas.microsoft.com/office/powerpoint/2010/main" val="1506440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9ED723-F0BF-4958-9897-0E2BC225D904}" type="datetime1">
              <a:rPr lang="en-US" smtClean="0"/>
              <a:t>6/20/2019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43E889-FB5B-405A-8F02-DA04F1BCF2EC}" type="slidenum">
              <a:rPr lang="en-US" smtClean="0"/>
              <a:t>‹#›</a:t>
            </a:fld>
            <a:endParaRPr lang="en-US"/>
          </a:p>
        </p:txBody>
      </p:sp>
    </p:spTree>
    <p:extLst>
      <p:ext uri="{BB962C8B-B14F-4D97-AF65-F5344CB8AC3E}">
        <p14:creationId xmlns:p14="http://schemas.microsoft.com/office/powerpoint/2010/main" val="3499825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Center_for_Democracy_and_Technology"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en.wikipedia.org/wiki/Electronic_Frontier_Founda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pPr>
              <a:lnSpc>
                <a:spcPct val="150000"/>
              </a:lnSpc>
            </a:pPr>
            <a:r>
              <a:rPr lang="en-US" b="1" dirty="0" smtClean="0">
                <a:solidFill>
                  <a:srgbClr val="FF0000"/>
                </a:solidFill>
                <a:effectLst>
                  <a:outerShdw blurRad="38100" dist="38100" dir="2700000" algn="tl">
                    <a:srgbClr val="000000">
                      <a:alpha val="43137"/>
                    </a:srgbClr>
                  </a:outerShdw>
                </a:effectLst>
                <a:latin typeface="Ink Free" panose="03080402000500000000" pitchFamily="66" charset="0"/>
              </a:rPr>
              <a:t>Welcome</a:t>
            </a:r>
            <a:r>
              <a:rPr lang="en-US" b="1" dirty="0" smtClean="0">
                <a:solidFill>
                  <a:srgbClr val="FF0000"/>
                </a:solidFill>
                <a:latin typeface="Ink Free" panose="03080402000500000000" pitchFamily="66" charset="0"/>
              </a:rPr>
              <a:t> </a:t>
            </a:r>
            <a:r>
              <a:rPr lang="en-US" b="1" dirty="0" smtClean="0">
                <a:solidFill>
                  <a:srgbClr val="FF0000"/>
                </a:solidFill>
                <a:effectLst>
                  <a:outerShdw blurRad="38100" dist="38100" dir="2700000" algn="tl">
                    <a:srgbClr val="000000">
                      <a:alpha val="43137"/>
                    </a:srgbClr>
                  </a:outerShdw>
                </a:effectLst>
                <a:latin typeface="Ink Free" panose="03080402000500000000" pitchFamily="66" charset="0"/>
              </a:rPr>
              <a:t>to SOCIAL MEDIA CAUCUS</a:t>
            </a:r>
            <a:br>
              <a:rPr lang="en-US" b="1" dirty="0" smtClean="0">
                <a:solidFill>
                  <a:srgbClr val="FF0000"/>
                </a:solidFill>
                <a:effectLst>
                  <a:outerShdw blurRad="38100" dist="38100" dir="2700000" algn="tl">
                    <a:srgbClr val="000000">
                      <a:alpha val="43137"/>
                    </a:srgbClr>
                  </a:outerShdw>
                </a:effectLst>
                <a:latin typeface="Ink Free" panose="03080402000500000000" pitchFamily="66" charset="0"/>
              </a:rPr>
            </a:b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a:t>
            </a:r>
            <a:r>
              <a:rPr lang="en-US" sz="2700" b="1" dirty="0" smtClean="0">
                <a:solidFill>
                  <a:srgbClr val="FF0000"/>
                </a:solidFill>
                <a:effectLst>
                  <a:outerShdw blurRad="38100" dist="38100" dir="2700000" algn="tl">
                    <a:srgbClr val="000000">
                      <a:alpha val="43137"/>
                    </a:srgbClr>
                  </a:outerShdw>
                </a:effectLst>
              </a:rPr>
              <a:t>How to be Beneficiaries, not Victims, of Social Media in a Democracy</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a:t>
            </a:r>
            <a:endParaRPr lang="en-US" dirty="0">
              <a:solidFill>
                <a:srgbClr val="FF0000"/>
              </a:solidFill>
              <a:effectLst>
                <a:outerShdw blurRad="38100" dist="38100" dir="2700000" algn="tl">
                  <a:srgbClr val="000000">
                    <a:alpha val="43137"/>
                  </a:srgbClr>
                </a:outerShdw>
              </a:effectLst>
              <a:latin typeface="Ink Free" panose="03080402000500000000" pitchFamily="66" charset="0"/>
            </a:endParaRPr>
          </a:p>
        </p:txBody>
      </p:sp>
      <p:sp>
        <p:nvSpPr>
          <p:cNvPr id="3" name="Content Placeholder 2"/>
          <p:cNvSpPr>
            <a:spLocks noGrp="1"/>
          </p:cNvSpPr>
          <p:nvPr>
            <p:ph idx="1"/>
          </p:nvPr>
        </p:nvSpPr>
        <p:spPr>
          <a:xfrm>
            <a:off x="457200" y="2182607"/>
            <a:ext cx="8229600" cy="4525963"/>
          </a:xfrm>
        </p:spPr>
        <p:txBody>
          <a:bodyPr>
            <a:normAutofit/>
          </a:bodyPr>
          <a:lstStyle/>
          <a:p>
            <a:r>
              <a:rPr lang="en-US" sz="2800" b="1" dirty="0" smtClean="0">
                <a:solidFill>
                  <a:srgbClr val="FF0000"/>
                </a:solidFill>
                <a:effectLst>
                  <a:outerShdw blurRad="38100" dist="38100" dir="2700000" algn="tl">
                    <a:srgbClr val="000000">
                      <a:alpha val="43137"/>
                    </a:srgbClr>
                  </a:outerShdw>
                </a:effectLst>
                <a:latin typeface="Ink Free" panose="03080402000500000000" pitchFamily="66" charset="0"/>
              </a:rPr>
              <a:t>WHAT – PROS &amp; CONS of SM</a:t>
            </a:r>
          </a:p>
          <a:p>
            <a:endParaRPr lang="en-US" sz="2800" b="1" dirty="0" smtClean="0">
              <a:solidFill>
                <a:srgbClr val="FF5050"/>
              </a:solidFill>
              <a:effectLst>
                <a:outerShdw blurRad="38100" dist="38100" dir="2700000" algn="tl">
                  <a:srgbClr val="000000">
                    <a:alpha val="43137"/>
                  </a:srgbClr>
                </a:outerShdw>
              </a:effectLst>
              <a:latin typeface="Ink Free" panose="03080402000500000000" pitchFamily="66" charset="0"/>
            </a:endParaRPr>
          </a:p>
          <a:p>
            <a:r>
              <a:rPr lang="en-US" sz="2800" b="1" dirty="0" smtClean="0">
                <a:solidFill>
                  <a:srgbClr val="FF0000"/>
                </a:solidFill>
                <a:effectLst>
                  <a:outerShdw blurRad="38100" dist="38100" dir="2700000" algn="tl">
                    <a:srgbClr val="000000">
                      <a:alpha val="43137"/>
                    </a:srgbClr>
                  </a:outerShdw>
                </a:effectLst>
                <a:latin typeface="Ink Free" panose="03080402000500000000" pitchFamily="66" charset="0"/>
              </a:rPr>
              <a:t>WHO – Audience Speaks   </a:t>
            </a:r>
            <a:r>
              <a:rPr lang="en-US" sz="2800" b="1" dirty="0" smtClean="0">
                <a:solidFill>
                  <a:srgbClr val="FF5050"/>
                </a:solidFill>
                <a:effectLst>
                  <a:outerShdw blurRad="38100" dist="38100" dir="2700000" algn="tl">
                    <a:srgbClr val="000000">
                      <a:alpha val="43137"/>
                    </a:srgbClr>
                  </a:outerShdw>
                </a:effectLst>
                <a:latin typeface="Ink Free" panose="03080402000500000000" pitchFamily="66" charset="0"/>
              </a:rPr>
              <a:t>            </a:t>
            </a:r>
          </a:p>
          <a:p>
            <a:endParaRPr lang="en-US" sz="2800" b="1" dirty="0" smtClean="0">
              <a:solidFill>
                <a:srgbClr val="FF5050"/>
              </a:solidFill>
              <a:effectLst>
                <a:outerShdw blurRad="38100" dist="38100" dir="2700000" algn="tl">
                  <a:srgbClr val="000000">
                    <a:alpha val="43137"/>
                  </a:srgbClr>
                </a:outerShdw>
              </a:effectLst>
              <a:latin typeface="Ink Free" panose="03080402000500000000" pitchFamily="66" charset="0"/>
            </a:endParaRPr>
          </a:p>
          <a:p>
            <a:r>
              <a:rPr lang="en-US" sz="2800" b="1" dirty="0" smtClean="0">
                <a:solidFill>
                  <a:srgbClr val="FF0000"/>
                </a:solidFill>
                <a:effectLst>
                  <a:outerShdw blurRad="38100" dist="38100" dir="2700000" algn="tl">
                    <a:srgbClr val="000000">
                      <a:alpha val="43137"/>
                    </a:srgbClr>
                  </a:outerShdw>
                </a:effectLst>
                <a:latin typeface="Ink Free" panose="03080402000500000000" pitchFamily="66" charset="0"/>
              </a:rPr>
              <a:t>HOW – Please  raise your </a:t>
            </a:r>
          </a:p>
          <a:p>
            <a:endParaRPr lang="en-US" sz="2800" b="1" dirty="0" smtClean="0">
              <a:solidFill>
                <a:srgbClr val="FF0000"/>
              </a:solidFill>
              <a:effectLst>
                <a:outerShdw blurRad="38100" dist="38100" dir="2700000" algn="tl">
                  <a:srgbClr val="000000">
                    <a:alpha val="43137"/>
                  </a:srgbClr>
                </a:outerShdw>
              </a:effectLst>
              <a:latin typeface="Ink Free" panose="03080402000500000000" pitchFamily="66" charset="0"/>
            </a:endParaRPr>
          </a:p>
          <a:p>
            <a:r>
              <a:rPr lang="en-US" sz="2800" b="1" dirty="0" smtClean="0">
                <a:solidFill>
                  <a:srgbClr val="FF0000"/>
                </a:solidFill>
                <a:effectLst>
                  <a:outerShdw blurRad="38100" dist="38100" dir="2700000" algn="tl">
                    <a:srgbClr val="000000">
                      <a:alpha val="43137"/>
                    </a:srgbClr>
                  </a:outerShdw>
                </a:effectLst>
                <a:latin typeface="Ink Free" panose="03080402000500000000" pitchFamily="66" charset="0"/>
              </a:rPr>
              <a:t>WHY – See next slide!  </a:t>
            </a:r>
            <a:endParaRPr lang="en-US" sz="2800" b="1" dirty="0">
              <a:solidFill>
                <a:srgbClr val="FF0000"/>
              </a:solidFill>
              <a:effectLst>
                <a:outerShdw blurRad="38100" dist="38100" dir="2700000" algn="tl">
                  <a:srgbClr val="000000">
                    <a:alpha val="43137"/>
                  </a:srgbClr>
                </a:outerShdw>
              </a:effectLst>
              <a:latin typeface="Ink Free" panose="03080402000500000000" pitchFamily="66" charset="0"/>
            </a:endParaRPr>
          </a:p>
          <a:p>
            <a:endParaRPr lang="en-US" b="1" dirty="0" smtClean="0">
              <a:latin typeface="Ink Free" panose="03080402000500000000" pitchFamily="66" charset="0"/>
            </a:endParaRPr>
          </a:p>
          <a:p>
            <a:endParaRPr lang="en-US" b="1" dirty="0">
              <a:latin typeface="Ink Free" panose="03080402000500000000" pitchFamily="66" charset="0"/>
            </a:endParaRPr>
          </a:p>
        </p:txBody>
      </p:sp>
      <p:pic>
        <p:nvPicPr>
          <p:cNvPr id="2051" name="Picture 3" descr="C:\Users\Ruby MacDonald\AppData\Local\Microsoft\Windows\INetCache\IE\5YZ7ZPL2\audience[1].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5870" y="2807857"/>
            <a:ext cx="1447611" cy="9209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Ruby MacDonald\AppData\Local\Microsoft\Windows\INetCache\IE\FUQCLZBV\socialmedia[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91638">
            <a:off x="5764939" y="1342906"/>
            <a:ext cx="2113141" cy="19716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Ruby MacDonald\AppData\Local\Microsoft\Windows\INetCache\IE\FUQCLZBV\hand-symbol-silhouett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4606" y="3886199"/>
            <a:ext cx="874209" cy="87420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Ruby MacDonald\AppData\Local\Microsoft\Windows\INetCache\IE\YJ4XD09M\kilroy_was_here_by_icrashcar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8887" y="4628171"/>
            <a:ext cx="2365066" cy="1671424"/>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6" name="Parallelogram 5"/>
          <p:cNvSpPr/>
          <p:nvPr/>
        </p:nvSpPr>
        <p:spPr>
          <a:xfrm rot="18834892">
            <a:off x="5367331" y="4516587"/>
            <a:ext cx="1378141" cy="797293"/>
          </a:xfrm>
          <a:prstGeom prst="parallelogram">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625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228600"/>
            <a:ext cx="8229600" cy="685800"/>
          </a:xfrm>
        </p:spPr>
        <p:txBody>
          <a:bodyPr>
            <a:normAutofit/>
          </a:bodyPr>
          <a:lstStyle/>
          <a:p>
            <a:r>
              <a:rPr lang="en-US" sz="3200" b="1" dirty="0" smtClean="0">
                <a:latin typeface="Ink Free" panose="03080402000500000000" pitchFamily="66" charset="0"/>
                <a:cs typeface="Arial" panose="020B0604020202020204" pitchFamily="34" charset="0"/>
              </a:rPr>
              <a:t>Pros  and  Cons  of  Using  Social  Media</a:t>
            </a:r>
            <a:endParaRPr lang="en-US" sz="3200" b="1" dirty="0">
              <a:latin typeface="Ink Free" panose="03080402000500000000" pitchFamily="66"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193188778"/>
              </p:ext>
            </p:extLst>
          </p:nvPr>
        </p:nvGraphicFramePr>
        <p:xfrm>
          <a:off x="304800" y="1066800"/>
          <a:ext cx="8686800" cy="4515208"/>
        </p:xfrm>
        <a:graphic>
          <a:graphicData uri="http://schemas.openxmlformats.org/drawingml/2006/table">
            <a:tbl>
              <a:tblPr firstRow="1" bandRow="1">
                <a:tableStyleId>{5C22544A-7EE6-4342-B048-85BDC9FD1C3A}</a:tableStyleId>
              </a:tblPr>
              <a:tblGrid>
                <a:gridCol w="1905000"/>
                <a:gridCol w="2819400"/>
                <a:gridCol w="3962400"/>
              </a:tblGrid>
              <a:tr h="488092">
                <a:tc>
                  <a:txBody>
                    <a:bodyPr/>
                    <a:lstStyle/>
                    <a:p>
                      <a:pPr algn="ctr"/>
                      <a:r>
                        <a:rPr lang="en-US" sz="2000" b="0" dirty="0" smtClean="0">
                          <a:solidFill>
                            <a:schemeClr val="tx1"/>
                          </a:solidFill>
                          <a:latin typeface="Arial" panose="020B0604020202020204" pitchFamily="34" charset="0"/>
                          <a:cs typeface="Arial" panose="020B0604020202020204" pitchFamily="34" charset="0"/>
                        </a:rPr>
                        <a:t>Used</a:t>
                      </a:r>
                      <a:r>
                        <a:rPr lang="en-US" sz="2000" b="0" baseline="0" dirty="0" smtClean="0">
                          <a:solidFill>
                            <a:schemeClr val="tx1"/>
                          </a:solidFill>
                          <a:latin typeface="Arial" panose="020B0604020202020204" pitchFamily="34" charset="0"/>
                          <a:cs typeface="Arial" panose="020B0604020202020204" pitchFamily="34" charset="0"/>
                        </a:rPr>
                        <a:t> for</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ctr"/>
                      <a:r>
                        <a:rPr lang="en-US" sz="2000" b="0" dirty="0" smtClean="0">
                          <a:solidFill>
                            <a:schemeClr val="tx1"/>
                          </a:solidFill>
                          <a:latin typeface="Arial" panose="020B0604020202020204" pitchFamily="34" charset="0"/>
                          <a:cs typeface="Arial" panose="020B0604020202020204" pitchFamily="34" charset="0"/>
                        </a:rPr>
                        <a:t>Advantages</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ctr"/>
                      <a:r>
                        <a:rPr lang="en-US" sz="2000" b="0" dirty="0" smtClean="0">
                          <a:solidFill>
                            <a:schemeClr val="tx1"/>
                          </a:solidFill>
                          <a:latin typeface="Arial" panose="020B0604020202020204" pitchFamily="34" charset="0"/>
                          <a:cs typeface="Arial" panose="020B0604020202020204" pitchFamily="34" charset="0"/>
                        </a:rPr>
                        <a:t>Disadvantages</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r>
              <a:tr h="1923996">
                <a:tc>
                  <a:txBody>
                    <a:bodyPr/>
                    <a:lstStyle/>
                    <a:p>
                      <a:pPr algn="l"/>
                      <a:r>
                        <a:rPr lang="en-US" sz="2000" b="0" dirty="0" smtClean="0">
                          <a:solidFill>
                            <a:schemeClr val="tx1"/>
                          </a:solidFill>
                          <a:latin typeface="Arial" panose="020B0604020202020204" pitchFamily="34" charset="0"/>
                          <a:cs typeface="Arial" panose="020B0604020202020204" pitchFamily="34" charset="0"/>
                        </a:rPr>
                        <a:t>Keeping</a:t>
                      </a:r>
                      <a:r>
                        <a:rPr lang="en-US" sz="2000" b="0" baseline="0" dirty="0" smtClean="0">
                          <a:solidFill>
                            <a:schemeClr val="tx1"/>
                          </a:solidFill>
                          <a:latin typeface="Arial" panose="020B0604020202020204" pitchFamily="34" charset="0"/>
                          <a:cs typeface="Arial" panose="020B0604020202020204" pitchFamily="34" charset="0"/>
                        </a:rPr>
                        <a:t> up w/ friends, family, colleagues, </a:t>
                      </a:r>
                    </a:p>
                    <a:p>
                      <a:pPr algn="l"/>
                      <a:r>
                        <a:rPr lang="en-US" sz="2000" b="0" baseline="0" dirty="0" smtClean="0">
                          <a:solidFill>
                            <a:schemeClr val="tx1"/>
                          </a:solidFill>
                          <a:latin typeface="Arial" panose="020B0604020202020204" pitchFamily="34" charset="0"/>
                          <a:cs typeface="Arial" panose="020B0604020202020204" pitchFamily="34" charset="0"/>
                        </a:rPr>
                        <a:t>the </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dirty="0" smtClean="0">
                          <a:solidFill>
                            <a:schemeClr val="tx1"/>
                          </a:solidFill>
                          <a:latin typeface="Arial" panose="020B0604020202020204" pitchFamily="34" charset="0"/>
                          <a:cs typeface="Arial" panose="020B0604020202020204" pitchFamily="34" charset="0"/>
                        </a:rPr>
                        <a:t>Easy</a:t>
                      </a:r>
                      <a:r>
                        <a:rPr lang="en-US" sz="2000" b="0" baseline="0" dirty="0" smtClean="0">
                          <a:solidFill>
                            <a:schemeClr val="tx1"/>
                          </a:solidFill>
                          <a:latin typeface="Arial" panose="020B0604020202020204" pitchFamily="34" charset="0"/>
                          <a:cs typeface="Arial" panose="020B0604020202020204" pitchFamily="34" charset="0"/>
                        </a:rPr>
                        <a:t> to post text, photos  w/ a </a:t>
                      </a:r>
                      <a:r>
                        <a:rPr lang="en-US" sz="2000" b="0" u="sng" baseline="0" dirty="0" smtClean="0">
                          <a:solidFill>
                            <a:schemeClr val="tx1"/>
                          </a:solidFill>
                          <a:latin typeface="Arial" panose="020B0604020202020204" pitchFamily="34" charset="0"/>
                          <a:cs typeface="Arial" panose="020B0604020202020204" pitchFamily="34" charset="0"/>
                        </a:rPr>
                        <a:t>click</a:t>
                      </a:r>
                      <a:r>
                        <a:rPr lang="en-US" sz="2000" b="0" baseline="0" dirty="0" smtClean="0">
                          <a:solidFill>
                            <a:schemeClr val="tx1"/>
                          </a:solidFill>
                          <a:latin typeface="Arial" panose="020B0604020202020204" pitchFamily="34" charset="0"/>
                          <a:cs typeface="Arial" panose="020B0604020202020204" pitchFamily="34" charset="0"/>
                        </a:rPr>
                        <a:t> *; “safe” if </a:t>
                      </a:r>
                      <a:r>
                        <a:rPr lang="en-US" sz="2000" b="0" u="sng" baseline="0" dirty="0" smtClean="0">
                          <a:solidFill>
                            <a:schemeClr val="tx1"/>
                          </a:solidFill>
                          <a:latin typeface="Arial" panose="020B0604020202020204" pitchFamily="34" charset="0"/>
                          <a:cs typeface="Arial" panose="020B0604020202020204" pitchFamily="34" charset="0"/>
                        </a:rPr>
                        <a:t>identity</a:t>
                      </a:r>
                      <a:r>
                        <a:rPr lang="en-US" sz="2000" b="0" baseline="0" dirty="0" smtClean="0">
                          <a:solidFill>
                            <a:schemeClr val="tx1"/>
                          </a:solidFill>
                          <a:latin typeface="Arial" panose="020B0604020202020204" pitchFamily="34" charset="0"/>
                          <a:cs typeface="Arial" panose="020B0604020202020204" pitchFamily="34" charset="0"/>
                        </a:rPr>
                        <a:t> </a:t>
                      </a:r>
                      <a:r>
                        <a:rPr lang="en-US" sz="2000" b="0" u="sng" baseline="0" dirty="0" smtClean="0">
                          <a:solidFill>
                            <a:schemeClr val="tx1"/>
                          </a:solidFill>
                          <a:latin typeface="Arial" panose="020B0604020202020204" pitchFamily="34" charset="0"/>
                          <a:cs typeface="Arial" panose="020B0604020202020204" pitchFamily="34" charset="0"/>
                        </a:rPr>
                        <a:t>authenticated</a:t>
                      </a:r>
                      <a:r>
                        <a:rPr lang="en-US" sz="2000" b="0" u="none" baseline="0" dirty="0" smtClean="0">
                          <a:solidFill>
                            <a:schemeClr val="tx1"/>
                          </a:solidFill>
                          <a:latin typeface="Arial" panose="020B0604020202020204" pitchFamily="34" charset="0"/>
                          <a:cs typeface="Arial" panose="020B0604020202020204" pitchFamily="34" charset="0"/>
                        </a:rPr>
                        <a:t>^^; </a:t>
                      </a:r>
                    </a:p>
                    <a:p>
                      <a:pPr algn="l"/>
                      <a:r>
                        <a:rPr lang="en-US" sz="2000" b="0" u="none" baseline="0" dirty="0" smtClean="0">
                          <a:solidFill>
                            <a:schemeClr val="tx1"/>
                          </a:solidFill>
                          <a:latin typeface="Arial" panose="020B0604020202020204" pitchFamily="34" charset="0"/>
                          <a:cs typeface="Arial" panose="020B0604020202020204" pitchFamily="34" charset="0"/>
                        </a:rPr>
                        <a:t>Use </a:t>
                      </a:r>
                      <a:r>
                        <a:rPr lang="en-US" sz="2000" b="0" u="sng" baseline="0" dirty="0" smtClean="0">
                          <a:solidFill>
                            <a:schemeClr val="tx1"/>
                          </a:solidFill>
                          <a:latin typeface="Arial" panose="020B0604020202020204" pitchFamily="34" charset="0"/>
                          <a:cs typeface="Arial" panose="020B0604020202020204" pitchFamily="34" charset="0"/>
                        </a:rPr>
                        <a:t>Default</a:t>
                      </a:r>
                      <a:r>
                        <a:rPr lang="en-US" sz="2000" b="0" u="none" baseline="0" dirty="0" smtClean="0">
                          <a:solidFill>
                            <a:schemeClr val="tx1"/>
                          </a:solidFill>
                          <a:latin typeface="Arial" panose="020B0604020202020204" pitchFamily="34" charset="0"/>
                          <a:cs typeface="Arial" panose="020B0604020202020204" pitchFamily="34" charset="0"/>
                        </a:rPr>
                        <a:t> option</a:t>
                      </a:r>
                      <a:endParaRPr lang="en-US" sz="2000" b="0" u="sng"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u="sng" dirty="0" smtClean="0">
                          <a:solidFill>
                            <a:schemeClr val="tx1"/>
                          </a:solidFill>
                          <a:latin typeface="Arial" panose="020B0604020202020204" pitchFamily="34" charset="0"/>
                          <a:cs typeface="Arial" panose="020B0604020202020204" pitchFamily="34" charset="0"/>
                        </a:rPr>
                        <a:t>terms of use</a:t>
                      </a:r>
                      <a:r>
                        <a:rPr lang="en-US" sz="2000" b="0" u="none" dirty="0" smtClean="0">
                          <a:solidFill>
                            <a:schemeClr val="tx1"/>
                          </a:solidFill>
                          <a:latin typeface="Arial" panose="020B0604020202020204" pitchFamily="34" charset="0"/>
                          <a:cs typeface="Arial" panose="020B0604020202020204" pitchFamily="34" charset="0"/>
                        </a:rPr>
                        <a:t> hard </a:t>
                      </a:r>
                      <a:r>
                        <a:rPr lang="en-US" sz="2000" b="0" dirty="0" smtClean="0">
                          <a:solidFill>
                            <a:schemeClr val="tx1"/>
                          </a:solidFill>
                          <a:latin typeface="Arial" panose="020B0604020202020204" pitchFamily="34" charset="0"/>
                          <a:cs typeface="Arial" panose="020B0604020202020204" pitchFamily="34" charset="0"/>
                        </a:rPr>
                        <a:t>to read*; User constantly tracked; psychological effects^; data kept permanently?; wastes time^^; invasion of privacy*</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r>
              <a:tr h="488092">
                <a:tc>
                  <a:txBody>
                    <a:bodyPr/>
                    <a:lstStyle/>
                    <a:p>
                      <a:pPr algn="l"/>
                      <a:r>
                        <a:rPr lang="en-US" sz="2000" b="0" dirty="0" smtClean="0">
                          <a:solidFill>
                            <a:schemeClr val="tx1"/>
                          </a:solidFill>
                          <a:latin typeface="Arial" panose="020B0604020202020204" pitchFamily="34" charset="0"/>
                          <a:cs typeface="Arial" panose="020B0604020202020204" pitchFamily="34" charset="0"/>
                        </a:rPr>
                        <a:t>Posting</a:t>
                      </a:r>
                      <a:r>
                        <a:rPr lang="en-US" sz="2000" b="0" baseline="0" dirty="0" smtClean="0">
                          <a:solidFill>
                            <a:schemeClr val="tx1"/>
                          </a:solidFill>
                          <a:latin typeface="Arial" panose="020B0604020202020204" pitchFamily="34" charset="0"/>
                          <a:cs typeface="Arial" panose="020B0604020202020204" pitchFamily="34" charset="0"/>
                        </a:rPr>
                        <a:t> events</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u="sng" baseline="0" dirty="0" smtClean="0">
                          <a:solidFill>
                            <a:schemeClr val="tx1"/>
                          </a:solidFill>
                          <a:latin typeface="Arial" panose="020B0604020202020204" pitchFamily="34" charset="0"/>
                          <a:cs typeface="Arial" panose="020B0604020202020204" pitchFamily="34" charset="0"/>
                        </a:rPr>
                        <a:t>Low cost</a:t>
                      </a:r>
                      <a:r>
                        <a:rPr lang="en-US" sz="2000" b="0" baseline="0" dirty="0" smtClean="0">
                          <a:solidFill>
                            <a:schemeClr val="tx1"/>
                          </a:solidFill>
                          <a:latin typeface="Arial" panose="020B0604020202020204" pitchFamily="34" charset="0"/>
                          <a:cs typeface="Arial" panose="020B0604020202020204" pitchFamily="34" charset="0"/>
                        </a:rPr>
                        <a:t>, high visibility </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baseline="0" dirty="0" smtClean="0">
                          <a:solidFill>
                            <a:schemeClr val="tx1"/>
                          </a:solidFill>
                          <a:latin typeface="Arial" panose="020B0604020202020204" pitchFamily="34" charset="0"/>
                          <a:cs typeface="Arial" panose="020B0604020202020204" pitchFamily="34" charset="0"/>
                        </a:rPr>
                        <a:t>Subject to Scams, Hacking, Polarization</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r>
              <a:tr h="488092">
                <a:tc>
                  <a:txBody>
                    <a:bodyPr/>
                    <a:lstStyle/>
                    <a:p>
                      <a:pPr algn="l"/>
                      <a:r>
                        <a:rPr lang="en-US" sz="2000" b="0" dirty="0" smtClean="0">
                          <a:solidFill>
                            <a:schemeClr val="tx1"/>
                          </a:solidFill>
                          <a:latin typeface="Arial" panose="020B0604020202020204" pitchFamily="34" charset="0"/>
                          <a:cs typeface="Arial" panose="020B0604020202020204" pitchFamily="34" charset="0"/>
                        </a:rPr>
                        <a:t>More access</a:t>
                      </a:r>
                      <a:r>
                        <a:rPr lang="en-US" sz="2000" b="0" baseline="0" dirty="0" smtClean="0">
                          <a:solidFill>
                            <a:schemeClr val="tx1"/>
                          </a:solidFill>
                          <a:latin typeface="Arial" panose="020B0604020202020204" pitchFamily="34" charset="0"/>
                          <a:cs typeface="Arial" panose="020B0604020202020204" pitchFamily="34" charset="0"/>
                        </a:rPr>
                        <a:t> to info^^</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dirty="0" smtClean="0">
                          <a:solidFill>
                            <a:schemeClr val="tx1"/>
                          </a:solidFill>
                          <a:latin typeface="Arial" panose="020B0604020202020204" pitchFamily="34" charset="0"/>
                          <a:cs typeface="Arial" panose="020B0604020202020204" pitchFamily="34" charset="0"/>
                        </a:rPr>
                        <a:t>Get</a:t>
                      </a:r>
                      <a:r>
                        <a:rPr lang="en-US" sz="2000" b="0" baseline="0" dirty="0" smtClean="0">
                          <a:solidFill>
                            <a:schemeClr val="tx1"/>
                          </a:solidFill>
                          <a:latin typeface="Arial" panose="020B0604020202020204" pitchFamily="34" charset="0"/>
                          <a:cs typeface="Arial" panose="020B0604020202020204" pitchFamily="34" charset="0"/>
                        </a:rPr>
                        <a:t> new ideas &amp; other hard-to-get data</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dirty="0" smtClean="0">
                          <a:solidFill>
                            <a:schemeClr val="tx1"/>
                          </a:solidFill>
                          <a:latin typeface="Arial" panose="020B0604020202020204" pitchFamily="34" charset="0"/>
                          <a:cs typeface="Arial" panose="020B0604020202020204" pitchFamily="34" charset="0"/>
                        </a:rPr>
                        <a:t>False,</a:t>
                      </a:r>
                      <a:r>
                        <a:rPr lang="en-US" sz="2000" b="0" baseline="0" dirty="0" smtClean="0">
                          <a:solidFill>
                            <a:schemeClr val="tx1"/>
                          </a:solidFill>
                          <a:latin typeface="Arial" panose="020B0604020202020204" pitchFamily="34" charset="0"/>
                          <a:cs typeface="Arial" panose="020B0604020202020204" pitchFamily="34" charset="0"/>
                        </a:rPr>
                        <a:t> misleading news mixed w/ real news reduced </a:t>
                      </a:r>
                      <a:r>
                        <a:rPr lang="en-US" sz="2000" b="0" u="sng" baseline="0" dirty="0" smtClean="0">
                          <a:solidFill>
                            <a:schemeClr val="tx1"/>
                          </a:solidFill>
                          <a:latin typeface="Arial" panose="020B0604020202020204" pitchFamily="34" charset="0"/>
                          <a:cs typeface="Arial" panose="020B0604020202020204" pitchFamily="34" charset="0"/>
                        </a:rPr>
                        <a:t>US 2016 vote</a:t>
                      </a:r>
                      <a:endParaRPr lang="en-US" sz="2000" b="0" u="sng"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r>
              <a:tr h="488092">
                <a:tc>
                  <a:txBody>
                    <a:bodyPr/>
                    <a:lstStyle/>
                    <a:p>
                      <a:pPr algn="l"/>
                      <a:r>
                        <a:rPr lang="en-US" sz="2000" b="0" baseline="0" dirty="0" smtClean="0">
                          <a:solidFill>
                            <a:schemeClr val="tx1"/>
                          </a:solidFill>
                          <a:latin typeface="Arial" panose="020B0604020202020204" pitchFamily="34" charset="0"/>
                          <a:cs typeface="Arial" panose="020B0604020202020204" pitchFamily="34" charset="0"/>
                        </a:rPr>
                        <a:t>videos</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dirty="0" smtClean="0">
                          <a:solidFill>
                            <a:schemeClr val="tx1"/>
                          </a:solidFill>
                          <a:latin typeface="Arial" panose="020B0604020202020204" pitchFamily="34" charset="0"/>
                          <a:cs typeface="Arial" panose="020B0604020202020204" pitchFamily="34" charset="0"/>
                        </a:rPr>
                        <a:t>Entertainment;</a:t>
                      </a:r>
                      <a:r>
                        <a:rPr lang="en-US" sz="2000" b="0" baseline="0" dirty="0" smtClean="0">
                          <a:solidFill>
                            <a:schemeClr val="tx1"/>
                          </a:solidFill>
                          <a:latin typeface="Arial" panose="020B0604020202020204" pitchFamily="34" charset="0"/>
                          <a:cs typeface="Arial" panose="020B0604020202020204" pitchFamily="34" charset="0"/>
                        </a:rPr>
                        <a:t> </a:t>
                      </a:r>
                      <a:r>
                        <a:rPr lang="en-US" sz="2000" b="0" dirty="0" smtClean="0">
                          <a:solidFill>
                            <a:schemeClr val="tx1"/>
                          </a:solidFill>
                          <a:latin typeface="Arial" panose="020B0604020202020204" pitchFamily="34" charset="0"/>
                          <a:cs typeface="Arial" panose="020B0604020202020204" pitchFamily="34" charset="0"/>
                        </a:rPr>
                        <a:t>education</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c>
                  <a:txBody>
                    <a:bodyPr/>
                    <a:lstStyle/>
                    <a:p>
                      <a:pPr algn="l"/>
                      <a:r>
                        <a:rPr lang="en-US" sz="2000" b="0" dirty="0" smtClean="0">
                          <a:solidFill>
                            <a:schemeClr val="tx1"/>
                          </a:solidFill>
                          <a:latin typeface="Arial" panose="020B0604020202020204" pitchFamily="34" charset="0"/>
                          <a:cs typeface="Arial" panose="020B0604020202020204" pitchFamily="34" charset="0"/>
                        </a:rPr>
                        <a:t>Addictive^^;</a:t>
                      </a:r>
                      <a:r>
                        <a:rPr lang="en-US" sz="2000" b="0" baseline="0" dirty="0" smtClean="0">
                          <a:solidFill>
                            <a:schemeClr val="tx1"/>
                          </a:solidFill>
                          <a:latin typeface="Arial" panose="020B0604020202020204" pitchFamily="34" charset="0"/>
                          <a:cs typeface="Arial" panose="020B0604020202020204" pitchFamily="34" charset="0"/>
                        </a:rPr>
                        <a:t> encourage antisocial  behavior* </a:t>
                      </a:r>
                      <a:endParaRPr lang="en-US" sz="2000" b="0" dirty="0">
                        <a:solidFill>
                          <a:schemeClr val="tx1"/>
                        </a:solidFill>
                        <a:latin typeface="Arial" panose="020B0604020202020204" pitchFamily="34" charset="0"/>
                        <a:cs typeface="Arial" panose="020B0604020202020204" pitchFamily="34" charset="0"/>
                      </a:endParaRPr>
                    </a:p>
                  </a:txBody>
                  <a:tcPr>
                    <a:solidFill>
                      <a:schemeClr val="accent6">
                        <a:lumMod val="40000"/>
                        <a:lumOff val="60000"/>
                      </a:schemeClr>
                    </a:solidFill>
                  </a:tcPr>
                </a:tc>
              </a:tr>
            </a:tbl>
          </a:graphicData>
        </a:graphic>
      </p:graphicFrame>
      <p:sp>
        <p:nvSpPr>
          <p:cNvPr id="3" name="TextBox 2"/>
          <p:cNvSpPr txBox="1"/>
          <p:nvPr/>
        </p:nvSpPr>
        <p:spPr>
          <a:xfrm>
            <a:off x="-30480" y="5627191"/>
            <a:ext cx="9113520" cy="1569660"/>
          </a:xfrm>
          <a:prstGeom prst="rect">
            <a:avLst/>
          </a:prstGeom>
          <a:noFill/>
        </p:spPr>
        <p:txBody>
          <a:bodyPr wrap="square" rtlCol="0">
            <a:spAutoFit/>
          </a:bodyPr>
          <a:lstStyle/>
          <a:p>
            <a:r>
              <a:rPr lang="en-US" sz="2400" b="1" dirty="0" smtClean="0">
                <a:solidFill>
                  <a:srgbClr val="002060"/>
                </a:solidFill>
                <a:latin typeface="Ink Free" panose="03080402000500000000" pitchFamily="66" charset="0"/>
              </a:rPr>
              <a:t>	</a:t>
            </a:r>
            <a:r>
              <a:rPr lang="en-US" sz="2400" b="1" dirty="0" smtClean="0">
                <a:latin typeface="Ink Free" panose="03080402000500000000" pitchFamily="66" charset="0"/>
              </a:rPr>
              <a:t>*</a:t>
            </a:r>
            <a:r>
              <a:rPr lang="en-US" sz="2400" b="1" u="sng" dirty="0" err="1" smtClean="0">
                <a:latin typeface="Ink Free" panose="03080402000500000000" pitchFamily="66" charset="0"/>
              </a:rPr>
              <a:t>Zucked</a:t>
            </a:r>
            <a:r>
              <a:rPr lang="en-US" sz="2400" b="1" dirty="0" smtClean="0">
                <a:latin typeface="Ink Free" panose="03080402000500000000" pitchFamily="66" charset="0"/>
              </a:rPr>
              <a:t>, by Roger McNamee, 2018</a:t>
            </a:r>
          </a:p>
          <a:p>
            <a:r>
              <a:rPr lang="en-US" sz="2400" b="1" dirty="0" smtClean="0">
                <a:latin typeface="Ink Free" panose="03080402000500000000" pitchFamily="66" charset="0"/>
              </a:rPr>
              <a:t> 	^Wikipedia </a:t>
            </a:r>
            <a:endParaRPr lang="en-US" sz="2400" b="1" dirty="0">
              <a:latin typeface="Ink Free" panose="03080402000500000000" pitchFamily="66" charset="0"/>
            </a:endParaRPr>
          </a:p>
          <a:p>
            <a:r>
              <a:rPr lang="en-US" sz="2400" b="1" dirty="0" smtClean="0">
                <a:latin typeface="Ink Free" panose="03080402000500000000" pitchFamily="66" charset="0"/>
              </a:rPr>
              <a:t>	^^</a:t>
            </a:r>
            <a:r>
              <a:rPr lang="en-US" sz="2400" b="1" u="sng" dirty="0">
                <a:latin typeface="Ink Free" panose="03080402000500000000" pitchFamily="66" charset="0"/>
              </a:rPr>
              <a:t>Attention Merchants</a:t>
            </a:r>
            <a:r>
              <a:rPr lang="en-US" sz="2400" b="1" dirty="0">
                <a:latin typeface="Ink Free" panose="03080402000500000000" pitchFamily="66" charset="0"/>
              </a:rPr>
              <a:t>, </a:t>
            </a:r>
            <a:r>
              <a:rPr lang="en-US" sz="2400" b="1" dirty="0" smtClean="0">
                <a:latin typeface="Ink Free" panose="03080402000500000000" pitchFamily="66" charset="0"/>
              </a:rPr>
              <a:t>by Tim </a:t>
            </a:r>
            <a:r>
              <a:rPr lang="en-US" sz="2400" b="1" dirty="0">
                <a:latin typeface="Ink Free" panose="03080402000500000000" pitchFamily="66" charset="0"/>
              </a:rPr>
              <a:t>Wu, </a:t>
            </a:r>
            <a:r>
              <a:rPr lang="en-US" sz="2400" b="1" dirty="0" smtClean="0">
                <a:latin typeface="Ink Free" panose="03080402000500000000" pitchFamily="66" charset="0"/>
              </a:rPr>
              <a:t> 2017</a:t>
            </a:r>
            <a:endParaRPr lang="en-US" sz="2400" b="1" dirty="0">
              <a:latin typeface="Ink Free" panose="03080402000500000000" pitchFamily="66" charset="0"/>
            </a:endParaRPr>
          </a:p>
          <a:p>
            <a:endParaRPr lang="en-US" sz="2400" b="1" dirty="0">
              <a:solidFill>
                <a:schemeClr val="accent3">
                  <a:lumMod val="50000"/>
                </a:schemeClr>
              </a:solidFill>
              <a:latin typeface="Ink Free" panose="03080402000500000000" pitchFamily="66" charset="0"/>
            </a:endParaRPr>
          </a:p>
        </p:txBody>
      </p:sp>
      <p:pic>
        <p:nvPicPr>
          <p:cNvPr id="1026" name="Picture 2" descr="C:\Program Files (x86)\Microsoft Office\MEDIA\CAGCAT10\j033511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535479"/>
            <a:ext cx="895198" cy="895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552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
            <a:ext cx="8229600" cy="1143000"/>
          </a:xfrm>
        </p:spPr>
        <p:txBody>
          <a:bodyPr>
            <a:normAutofit/>
          </a:bodyPr>
          <a:lstStyle/>
          <a:p>
            <a:r>
              <a:rPr lang="en-US" sz="3600" b="1" dirty="0" smtClean="0">
                <a:solidFill>
                  <a:srgbClr val="FF0000"/>
                </a:solidFill>
                <a:effectLst>
                  <a:outerShdw blurRad="38100" dist="38100" dir="2700000" algn="tl">
                    <a:srgbClr val="000000">
                      <a:alpha val="43137"/>
                    </a:srgbClr>
                  </a:outerShdw>
                </a:effectLst>
                <a:latin typeface="Ink Free" panose="03080402000500000000" pitchFamily="66" charset="0"/>
              </a:rPr>
              <a:t>WHY is SM a concern?</a:t>
            </a:r>
            <a:endParaRPr lang="en-US" sz="3600" b="1" dirty="0">
              <a:solidFill>
                <a:srgbClr val="FF0000"/>
              </a:solidFill>
              <a:effectLst>
                <a:outerShdw blurRad="38100" dist="38100" dir="2700000" algn="tl">
                  <a:srgbClr val="000000">
                    <a:alpha val="43137"/>
                  </a:srgbClr>
                </a:outerShdw>
              </a:effectLst>
              <a:latin typeface="Ink Free" panose="03080402000500000000" pitchFamily="66" charset="0"/>
            </a:endParaRPr>
          </a:p>
        </p:txBody>
      </p:sp>
      <p:sp>
        <p:nvSpPr>
          <p:cNvPr id="3" name="Content Placeholder 2"/>
          <p:cNvSpPr>
            <a:spLocks noGrp="1"/>
          </p:cNvSpPr>
          <p:nvPr>
            <p:ph idx="1"/>
          </p:nvPr>
        </p:nvSpPr>
        <p:spPr>
          <a:xfrm>
            <a:off x="228600" y="990600"/>
            <a:ext cx="8686800" cy="5638800"/>
          </a:xfrm>
        </p:spPr>
        <p:txBody>
          <a:bodyPr>
            <a:normAutofit lnSpcReduction="10000"/>
          </a:bodyPr>
          <a:lstStyle/>
          <a:p>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Attempts to </a:t>
            </a:r>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influence</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 2016, 2018 </a:t>
            </a:r>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US Elections </a:t>
            </a:r>
          </a:p>
          <a:p>
            <a:pPr lvl="1"/>
            <a:r>
              <a:rPr lang="en-US" sz="2000" b="1" dirty="0" smtClean="0">
                <a:solidFill>
                  <a:srgbClr val="FF0000"/>
                </a:solidFill>
                <a:latin typeface="Arial" panose="020B0604020202020204" pitchFamily="34" charset="0"/>
                <a:cs typeface="Arial" panose="020B0604020202020204" pitchFamily="34" charset="0"/>
              </a:rPr>
              <a:t>FBI, National Intelligence found foreign agencies trying to suppress turnout w/ misinformation on SM</a:t>
            </a:r>
          </a:p>
          <a:p>
            <a:pPr lvl="1"/>
            <a:r>
              <a:rPr lang="en-US" sz="2000" b="1" dirty="0" smtClean="0">
                <a:solidFill>
                  <a:srgbClr val="FF0000"/>
                </a:solidFill>
                <a:latin typeface="Arial" panose="020B0604020202020204" pitchFamily="34" charset="0"/>
                <a:cs typeface="Arial" panose="020B0604020202020204" pitchFamily="34" charset="0"/>
              </a:rPr>
              <a:t>Several candidates, political parties hacked recently</a:t>
            </a:r>
          </a:p>
          <a:p>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Speed </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and</a:t>
            </a:r>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 Spread </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of SM are problematic</a:t>
            </a:r>
          </a:p>
          <a:p>
            <a:pPr lvl="1"/>
            <a:r>
              <a:rPr lang="en-US" sz="2000" b="1" dirty="0" smtClean="0">
                <a:solidFill>
                  <a:srgbClr val="FF0000"/>
                </a:solidFill>
                <a:latin typeface="Arial" panose="020B0604020202020204" pitchFamily="34" charset="0"/>
                <a:cs typeface="Arial" panose="020B0604020202020204" pitchFamily="34" charset="0"/>
              </a:rPr>
              <a:t>YouTube videos of violence going viral are hard to stop (e.g., N.Z.)</a:t>
            </a:r>
          </a:p>
          <a:p>
            <a:pPr lvl="1"/>
            <a:r>
              <a:rPr lang="en-US" sz="2000" b="1" dirty="0" smtClean="0">
                <a:solidFill>
                  <a:srgbClr val="FF0000"/>
                </a:solidFill>
                <a:latin typeface="Arial" panose="020B0604020202020204" pitchFamily="34" charset="0"/>
                <a:cs typeface="Arial" panose="020B0604020202020204" pitchFamily="34" charset="0"/>
              </a:rPr>
              <a:t>Hate groups w/ huge audience on SM in spite of censorship </a:t>
            </a:r>
          </a:p>
          <a:p>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Misinformation </a:t>
            </a:r>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endangering public health </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on SM</a:t>
            </a:r>
          </a:p>
          <a:p>
            <a:pPr lvl="1"/>
            <a:r>
              <a:rPr lang="en-US" sz="2000" b="1" dirty="0" smtClean="0">
                <a:solidFill>
                  <a:srgbClr val="FF0000"/>
                </a:solidFill>
                <a:latin typeface="Arial" panose="020B0604020202020204" pitchFamily="34" charset="0"/>
                <a:cs typeface="Arial" panose="020B0604020202020204" pitchFamily="34" charset="0"/>
              </a:rPr>
              <a:t>Increase in Measles due to people refusing vaccinations</a:t>
            </a:r>
          </a:p>
          <a:p>
            <a:pPr lvl="1"/>
            <a:r>
              <a:rPr lang="en-US" sz="2000" b="1" dirty="0" smtClean="0">
                <a:solidFill>
                  <a:srgbClr val="FF0000"/>
                </a:solidFill>
                <a:latin typeface="Arial" panose="020B0604020202020204" pitchFamily="34" charset="0"/>
                <a:cs typeface="Arial" panose="020B0604020202020204" pitchFamily="34" charset="0"/>
              </a:rPr>
              <a:t>Old myths persist about causes of Autism       </a:t>
            </a:r>
          </a:p>
          <a:p>
            <a:r>
              <a:rPr lang="en-US" sz="2400" b="1" dirty="0" smtClean="0">
                <a:solidFill>
                  <a:srgbClr val="0070C0"/>
                </a:solidFill>
                <a:effectLst>
                  <a:outerShdw blurRad="38100" dist="38100" dir="2700000" algn="tl">
                    <a:srgbClr val="000000">
                      <a:alpha val="43137"/>
                    </a:srgbClr>
                  </a:outerShdw>
                </a:effectLst>
                <a:latin typeface="Ink Free" panose="03080402000500000000" pitchFamily="66" charset="0"/>
              </a:rPr>
              <a:t>Abusing vulnerable users</a:t>
            </a:r>
          </a:p>
          <a:p>
            <a:pPr lvl="1"/>
            <a:r>
              <a:rPr lang="en-US" sz="2000" b="1" dirty="0" smtClean="0">
                <a:solidFill>
                  <a:srgbClr val="FF0000"/>
                </a:solidFill>
                <a:latin typeface="Arial" panose="020B0604020202020204" pitchFamily="34" charset="0"/>
                <a:cs typeface="Arial" panose="020B0604020202020204" pitchFamily="34" charset="0"/>
              </a:rPr>
              <a:t>Children without adult guidance </a:t>
            </a:r>
          </a:p>
          <a:p>
            <a:pPr lvl="1"/>
            <a:r>
              <a:rPr lang="en-US" sz="2000" b="1" dirty="0" smtClean="0">
                <a:solidFill>
                  <a:srgbClr val="FF0000"/>
                </a:solidFill>
                <a:latin typeface="Arial" panose="020B0604020202020204" pitchFamily="34" charset="0"/>
                <a:cs typeface="Arial" panose="020B0604020202020204" pitchFamily="34" charset="0"/>
              </a:rPr>
              <a:t>Tech “naïve” users easily misled on SM w/ “doctored” videos &amp; photos</a:t>
            </a:r>
          </a:p>
          <a:p>
            <a:pPr lvl="1"/>
            <a:r>
              <a:rPr lang="en-US" sz="2000" b="1" dirty="0" smtClean="0">
                <a:solidFill>
                  <a:srgbClr val="FF0000"/>
                </a:solidFill>
                <a:latin typeface="Arial" panose="020B0604020202020204" pitchFamily="34" charset="0"/>
                <a:cs typeface="Arial" panose="020B0604020202020204" pitchFamily="34" charset="0"/>
              </a:rPr>
              <a:t>Paranoia encouraged on SM to target Minorities </a:t>
            </a:r>
          </a:p>
          <a:p>
            <a:pPr lvl="1"/>
            <a:endParaRPr lang="en-US" sz="2000" b="1" dirty="0" smtClean="0">
              <a:solidFill>
                <a:srgbClr val="FF0000"/>
              </a:solidFill>
              <a:effectLst>
                <a:outerShdw blurRad="38100" dist="38100" dir="2700000" algn="tl">
                  <a:srgbClr val="000000">
                    <a:alpha val="43137"/>
                  </a:srgbClr>
                </a:outerShdw>
              </a:effectLst>
              <a:latin typeface="Ink Free" panose="03080402000500000000" pitchFamily="66" charset="0"/>
            </a:endParaRPr>
          </a:p>
          <a:p>
            <a:endPar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endParaRPr>
          </a:p>
          <a:p>
            <a:pPr marL="0" indent="0">
              <a:buNone/>
            </a:pPr>
            <a:endPar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endParaRPr>
          </a:p>
          <a:p>
            <a:endParaRPr lang="en-US" sz="2400" b="1" dirty="0">
              <a:solidFill>
                <a:srgbClr val="FF0000"/>
              </a:solidFill>
              <a:effectLst>
                <a:outerShdw blurRad="38100" dist="38100" dir="2700000" algn="tl">
                  <a:srgbClr val="000000">
                    <a:alpha val="43137"/>
                  </a:srgbClr>
                </a:outerShdw>
              </a:effectLst>
              <a:latin typeface="Ink Free" panose="03080402000500000000" pitchFamily="66" charset="0"/>
            </a:endParaRPr>
          </a:p>
        </p:txBody>
      </p:sp>
    </p:spTree>
    <p:extLst>
      <p:ext uri="{BB962C8B-B14F-4D97-AF65-F5344CB8AC3E}">
        <p14:creationId xmlns:p14="http://schemas.microsoft.com/office/powerpoint/2010/main" val="696949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855"/>
            <a:ext cx="8229600" cy="868362"/>
          </a:xfrm>
        </p:spPr>
        <p:txBody>
          <a:bodyPr>
            <a:normAutofit/>
          </a:bodyPr>
          <a:lstStyle/>
          <a:p>
            <a:r>
              <a:rPr lang="en-US" sz="3200" dirty="0" smtClean="0"/>
              <a:t>How can problems be fixed?</a:t>
            </a:r>
            <a:endParaRPr lang="en-US" sz="3200" dirty="0"/>
          </a:p>
        </p:txBody>
      </p:sp>
      <p:sp>
        <p:nvSpPr>
          <p:cNvPr id="3" name="Content Placeholder 2"/>
          <p:cNvSpPr>
            <a:spLocks noGrp="1"/>
          </p:cNvSpPr>
          <p:nvPr>
            <p:ph idx="1"/>
          </p:nvPr>
        </p:nvSpPr>
        <p:spPr>
          <a:xfrm>
            <a:off x="0" y="914400"/>
            <a:ext cx="9144000" cy="5943600"/>
          </a:xfrm>
        </p:spPr>
        <p:txBody>
          <a:bodyPr>
            <a:normAutofit/>
          </a:bodyPr>
          <a:lstStyle/>
          <a:p>
            <a:r>
              <a:rPr lang="en-US" sz="2000" u="sng" dirty="0" smtClean="0">
                <a:latin typeface="Arial" panose="020B0604020202020204" pitchFamily="34" charset="0"/>
                <a:cs typeface="Arial" panose="020B0604020202020204" pitchFamily="34" charset="0"/>
              </a:rPr>
              <a:t>Threats to public safety</a:t>
            </a:r>
            <a:endParaRPr lang="en-US" sz="2000" u="sng" dirty="0">
              <a:latin typeface="Arial" panose="020B0604020202020204" pitchFamily="34" charset="0"/>
              <a:cs typeface="Arial" panose="020B0604020202020204" pitchFamily="34" charset="0"/>
            </a:endParaRPr>
          </a:p>
          <a:p>
            <a:pPr lvl="1"/>
            <a:r>
              <a:rPr lang="en-US" sz="2000" u="sng" dirty="0" smtClean="0">
                <a:latin typeface="Arial" panose="020B0604020202020204" pitchFamily="34" charset="0"/>
                <a:cs typeface="Arial" panose="020B0604020202020204" pitchFamily="34" charset="0"/>
              </a:rPr>
              <a:t>Censorship</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by </a:t>
            </a:r>
            <a:r>
              <a:rPr lang="en-US" sz="2000" dirty="0" smtClean="0">
                <a:latin typeface="Arial" panose="020B0604020202020204" pitchFamily="34" charset="0"/>
                <a:cs typeface="Arial" panose="020B0604020202020204" pitchFamily="34" charset="0"/>
              </a:rPr>
              <a:t>government and/or </a:t>
            </a:r>
            <a:r>
              <a:rPr lang="en-US" sz="2000" dirty="0">
                <a:latin typeface="Arial" panose="020B0604020202020204" pitchFamily="34" charset="0"/>
                <a:cs typeface="Arial" panose="020B0604020202020204" pitchFamily="34" charset="0"/>
              </a:rPr>
              <a:t>tech companies</a:t>
            </a:r>
          </a:p>
          <a:p>
            <a:pPr lvl="1"/>
            <a:r>
              <a:rPr lang="en-US" sz="2000" dirty="0">
                <a:latin typeface="Arial" panose="020B0604020202020204" pitchFamily="34" charset="0"/>
                <a:cs typeface="Arial" panose="020B0604020202020204" pitchFamily="34" charset="0"/>
              </a:rPr>
              <a:t>Encouraging </a:t>
            </a:r>
            <a:r>
              <a:rPr lang="en-US" sz="2000" dirty="0" smtClean="0">
                <a:latin typeface="Arial" panose="020B0604020202020204" pitchFamily="34" charset="0"/>
                <a:cs typeface="Arial" panose="020B0604020202020204" pitchFamily="34" charset="0"/>
              </a:rPr>
              <a:t>Civil Talk</a:t>
            </a:r>
          </a:p>
          <a:p>
            <a:r>
              <a:rPr lang="en-US" sz="2000" u="sng" dirty="0" smtClean="0">
                <a:latin typeface="Arial" panose="020B0604020202020204" pitchFamily="34" charset="0"/>
                <a:cs typeface="Arial" panose="020B0604020202020204" pitchFamily="34" charset="0"/>
              </a:rPr>
              <a:t>Breaches of privacy</a:t>
            </a:r>
            <a:r>
              <a:rPr lang="en-US" sz="2000" dirty="0" smtClean="0">
                <a:latin typeface="Arial" panose="020B0604020202020204" pitchFamily="34" charset="0"/>
                <a:cs typeface="Arial" panose="020B0604020202020204" pitchFamily="34" charset="0"/>
              </a:rPr>
              <a:t> exploiting Users </a:t>
            </a:r>
          </a:p>
          <a:p>
            <a:pPr lvl="1"/>
            <a:r>
              <a:rPr lang="en-US" sz="2000" u="sng" dirty="0">
                <a:latin typeface="Arial" panose="020B0604020202020204" pitchFamily="34" charset="0"/>
                <a:cs typeface="Arial" panose="020B0604020202020204" pitchFamily="34" charset="0"/>
              </a:rPr>
              <a:t>E</a:t>
            </a:r>
            <a:r>
              <a:rPr lang="en-US" sz="2000" u="sng" dirty="0" smtClean="0">
                <a:latin typeface="Arial" panose="020B0604020202020204" pitchFamily="34" charset="0"/>
                <a:cs typeface="Arial" panose="020B0604020202020204" pitchFamily="34" charset="0"/>
              </a:rPr>
              <a:t>ncryption</a:t>
            </a:r>
            <a:r>
              <a:rPr lang="en-US" sz="2000" dirty="0" smtClean="0">
                <a:latin typeface="Arial" panose="020B0604020202020204" pitchFamily="34" charset="0"/>
                <a:cs typeface="Arial" panose="020B0604020202020204" pitchFamily="34" charset="0"/>
              </a:rPr>
              <a:t> of data to prevent future data theft </a:t>
            </a:r>
            <a:r>
              <a:rPr lang="en-US" sz="2000" u="sng" dirty="0" smtClean="0">
                <a:latin typeface="Arial" panose="020B0604020202020204" pitchFamily="34" charset="0"/>
                <a:cs typeface="Arial" panose="020B0604020202020204" pitchFamily="34" charset="0"/>
              </a:rPr>
              <a:t>not</a:t>
            </a:r>
            <a:r>
              <a:rPr lang="en-US" sz="2000" dirty="0" smtClean="0">
                <a:latin typeface="Arial" panose="020B0604020202020204" pitchFamily="34" charset="0"/>
                <a:cs typeface="Arial" panose="020B0604020202020204" pitchFamily="34" charset="0"/>
              </a:rPr>
              <a:t> a perfect solution.</a:t>
            </a:r>
          </a:p>
          <a:p>
            <a:pPr lvl="1"/>
            <a:r>
              <a:rPr lang="en-US" sz="2000" dirty="0" smtClean="0">
                <a:latin typeface="Arial" panose="020B0604020202020204" pitchFamily="34" charset="0"/>
                <a:cs typeface="Arial" panose="020B0604020202020204" pitchFamily="34" charset="0"/>
              </a:rPr>
              <a:t>More and/or better </a:t>
            </a:r>
            <a:r>
              <a:rPr lang="en-US" sz="2000" u="sng" dirty="0" smtClean="0">
                <a:latin typeface="Arial" panose="020B0604020202020204" pitchFamily="34" charset="0"/>
                <a:cs typeface="Arial" panose="020B0604020202020204" pitchFamily="34" charset="0"/>
              </a:rPr>
              <a:t>regulation</a:t>
            </a:r>
            <a:r>
              <a:rPr lang="en-US" sz="2000" dirty="0" smtClean="0">
                <a:latin typeface="Arial" panose="020B0604020202020204" pitchFamily="34" charset="0"/>
                <a:cs typeface="Arial" panose="020B0604020202020204" pitchFamily="34" charset="0"/>
              </a:rPr>
              <a:t> of Tech companies by government?</a:t>
            </a:r>
          </a:p>
          <a:p>
            <a:pPr lvl="1"/>
            <a:r>
              <a:rPr lang="en-US" sz="2000" u="sng" dirty="0" smtClean="0">
                <a:latin typeface="Arial" panose="020B0604020202020204" pitchFamily="34" charset="0"/>
                <a:cs typeface="Arial" panose="020B0604020202020204" pitchFamily="34" charset="0"/>
              </a:rPr>
              <a:t>Break up monopolies</a:t>
            </a:r>
            <a:r>
              <a:rPr lang="en-US" sz="2000" dirty="0" smtClean="0">
                <a:latin typeface="Arial" panose="020B0604020202020204" pitchFamily="34" charset="0"/>
                <a:cs typeface="Arial" panose="020B0604020202020204" pitchFamily="34" charset="0"/>
              </a:rPr>
              <a:t> of Social Media Tech “giants” is controversial</a:t>
            </a:r>
          </a:p>
          <a:p>
            <a:r>
              <a:rPr lang="en-US" sz="2000" u="sng" dirty="0" smtClean="0">
                <a:latin typeface="Arial" panose="020B0604020202020204" pitchFamily="34" charset="0"/>
                <a:cs typeface="Arial" panose="020B0604020202020204" pitchFamily="34" charset="0"/>
              </a:rPr>
              <a:t>Manipulation of public opinion</a:t>
            </a:r>
            <a:r>
              <a:rPr lang="en-US" sz="2000" dirty="0" smtClean="0">
                <a:latin typeface="Arial" panose="020B0604020202020204" pitchFamily="34" charset="0"/>
                <a:cs typeface="Arial" panose="020B0604020202020204" pitchFamily="34" charset="0"/>
              </a:rPr>
              <a:t> threatening public good</a:t>
            </a:r>
          </a:p>
          <a:p>
            <a:pPr lvl="1"/>
            <a:r>
              <a:rPr lang="en-US" sz="2000" dirty="0" smtClean="0">
                <a:latin typeface="Arial" panose="020B0604020202020204" pitchFamily="34" charset="0"/>
                <a:cs typeface="Arial" panose="020B0604020202020204" pitchFamily="34" charset="0"/>
              </a:rPr>
              <a:t>Better surveillance of elections (Russian interference) </a:t>
            </a:r>
          </a:p>
          <a:p>
            <a:pPr lvl="1"/>
            <a:r>
              <a:rPr lang="en-US" sz="2000" dirty="0" smtClean="0">
                <a:latin typeface="Arial" panose="020B0604020202020204" pitchFamily="34" charset="0"/>
                <a:cs typeface="Arial" panose="020B0604020202020204" pitchFamily="34" charset="0"/>
              </a:rPr>
              <a:t>Anti-terrorism measures </a:t>
            </a:r>
          </a:p>
          <a:p>
            <a:pPr lvl="1"/>
            <a:r>
              <a:rPr lang="en-US" sz="2000" dirty="0" smtClean="0">
                <a:latin typeface="Arial" panose="020B0604020202020204" pitchFamily="34" charset="0"/>
                <a:cs typeface="Arial" panose="020B0604020202020204" pitchFamily="34" charset="0"/>
              </a:rPr>
              <a:t>Education to counter fear-mongering (e.g., Anti-vaccine movement)</a:t>
            </a:r>
          </a:p>
          <a:p>
            <a:r>
              <a:rPr lang="en-US" sz="2000" u="sng" dirty="0" smtClean="0">
                <a:latin typeface="Arial" panose="020B0604020202020204" pitchFamily="34" charset="0"/>
                <a:cs typeface="Arial" panose="020B0604020202020204" pitchFamily="34" charset="0"/>
              </a:rPr>
              <a:t>Child endangerment</a:t>
            </a:r>
          </a:p>
          <a:p>
            <a:pPr lvl="1"/>
            <a:r>
              <a:rPr lang="en-US" sz="2000" dirty="0" smtClean="0">
                <a:latin typeface="Arial" panose="020B0604020202020204" pitchFamily="34" charset="0"/>
                <a:cs typeface="Arial" panose="020B0604020202020204" pitchFamily="34" charset="0"/>
              </a:rPr>
              <a:t>Laws &amp; awareness to stop Trafficking</a:t>
            </a:r>
            <a:r>
              <a:rPr lang="en-US" sz="1600" dirty="0" smtClean="0">
                <a:latin typeface="Arial" panose="020B0604020202020204" pitchFamily="34" charset="0"/>
                <a:cs typeface="Arial" panose="020B0604020202020204" pitchFamily="34" charset="0"/>
              </a:rPr>
              <a:t> </a:t>
            </a:r>
          </a:p>
          <a:p>
            <a:pPr lvl="1"/>
            <a:r>
              <a:rPr lang="en-US" sz="2000" dirty="0" smtClean="0">
                <a:latin typeface="Arial" panose="020B0604020202020204" pitchFamily="34" charset="0"/>
                <a:cs typeface="Arial" panose="020B0604020202020204" pitchFamily="34" charset="0"/>
              </a:rPr>
              <a:t>Never post contact/personal info </a:t>
            </a:r>
          </a:p>
          <a:p>
            <a:pPr lvl="1"/>
            <a:r>
              <a:rPr lang="en-US" sz="2000" dirty="0" smtClean="0">
                <a:latin typeface="Arial" panose="020B0604020202020204" pitchFamily="34" charset="0"/>
                <a:cs typeface="Arial" panose="020B0604020202020204" pitchFamily="34" charset="0"/>
              </a:rPr>
              <a:t>Effective adult supervision</a:t>
            </a:r>
          </a:p>
          <a:p>
            <a:pPr lvl="1"/>
            <a:endParaRPr lang="en-US" sz="2000" dirty="0" smtClean="0">
              <a:latin typeface="Arial" panose="020B0604020202020204" pitchFamily="34" charset="0"/>
              <a:cs typeface="Arial" panose="020B0604020202020204" pitchFamily="34" charset="0"/>
            </a:endParaRPr>
          </a:p>
          <a:p>
            <a:pPr lvl="1"/>
            <a:endParaRPr lang="en-US" sz="20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endParaRPr lang="en-US" sz="2000" dirty="0"/>
          </a:p>
        </p:txBody>
      </p:sp>
    </p:spTree>
    <p:extLst>
      <p:ext uri="{BB962C8B-B14F-4D97-AF65-F5344CB8AC3E}">
        <p14:creationId xmlns:p14="http://schemas.microsoft.com/office/powerpoint/2010/main" val="365459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normAutofit fontScale="90000"/>
          </a:bodyPr>
          <a:lstStyle/>
          <a:p>
            <a:r>
              <a:rPr lang="en-US" sz="3200" b="1" dirty="0" smtClean="0">
                <a:solidFill>
                  <a:srgbClr val="FF0000"/>
                </a:solidFill>
                <a:effectLst>
                  <a:outerShdw blurRad="38100" dist="38100" dir="2700000" algn="tl">
                    <a:srgbClr val="000000">
                      <a:alpha val="43137"/>
                    </a:srgbClr>
                  </a:outerShdw>
                </a:effectLst>
                <a:latin typeface="Ink Free" panose="03080402000500000000" pitchFamily="66" charset="0"/>
              </a:rPr>
              <a:t>How Social Media Developed </a:t>
            </a:r>
            <a:r>
              <a:rPr lang="en-US" sz="3200" b="1" dirty="0">
                <a:solidFill>
                  <a:srgbClr val="FF0000"/>
                </a:solidFill>
                <a:effectLst>
                  <a:outerShdw blurRad="38100" dist="38100" dir="2700000" algn="tl">
                    <a:srgbClr val="000000">
                      <a:alpha val="43137"/>
                    </a:srgbClr>
                  </a:outerShdw>
                </a:effectLst>
                <a:latin typeface="Ink Free" panose="03080402000500000000" pitchFamily="66" charset="0"/>
              </a:rPr>
              <a:t/>
            </a:r>
            <a:br>
              <a:rPr lang="en-US" sz="3200" b="1" dirty="0">
                <a:solidFill>
                  <a:srgbClr val="FF0000"/>
                </a:solidFill>
                <a:effectLst>
                  <a:outerShdw blurRad="38100" dist="38100" dir="2700000" algn="tl">
                    <a:srgbClr val="000000">
                      <a:alpha val="43137"/>
                    </a:srgbClr>
                  </a:outerShdw>
                </a:effectLst>
                <a:latin typeface="Ink Free" panose="03080402000500000000" pitchFamily="66" charset="0"/>
              </a:rPr>
            </a:b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a:t>
            </a:r>
            <a:r>
              <a:rPr lang="en-US" sz="2400" b="1" dirty="0" smtClean="0">
                <a:solidFill>
                  <a:srgbClr val="FF0000"/>
                </a:solidFill>
                <a:latin typeface="Arial" panose="020B0604020202020204" pitchFamily="34" charset="0"/>
                <a:cs typeface="Arial" panose="020B0604020202020204" pitchFamily="34" charset="0"/>
              </a:rPr>
              <a:t>Attention Merchants, The Epic Scramble to Get Inside Our Heads</a:t>
            </a: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 </a:t>
            </a:r>
            <a:r>
              <a:rPr lang="en-US" sz="2400" b="1" dirty="0">
                <a:solidFill>
                  <a:srgbClr val="FF0000"/>
                </a:solidFill>
                <a:effectLst>
                  <a:outerShdw blurRad="38100" dist="38100" dir="2700000" algn="tl">
                    <a:srgbClr val="000000">
                      <a:alpha val="43137"/>
                    </a:srgbClr>
                  </a:outerShdw>
                </a:effectLst>
                <a:latin typeface="Ink Free" panose="03080402000500000000" pitchFamily="66" charset="0"/>
              </a:rPr>
              <a:t/>
            </a:r>
            <a:br>
              <a:rPr lang="en-US" sz="2400" b="1" dirty="0">
                <a:solidFill>
                  <a:srgbClr val="FF0000"/>
                </a:solidFill>
                <a:effectLst>
                  <a:outerShdw blurRad="38100" dist="38100" dir="2700000" algn="tl">
                    <a:srgbClr val="000000">
                      <a:alpha val="43137"/>
                    </a:srgbClr>
                  </a:outerShdw>
                </a:effectLst>
                <a:latin typeface="Ink Free" panose="03080402000500000000" pitchFamily="66" charset="0"/>
              </a:rPr>
            </a:br>
            <a:r>
              <a:rPr lang="en-US" sz="2400" b="1" dirty="0" smtClean="0">
                <a:solidFill>
                  <a:srgbClr val="FF0000"/>
                </a:solidFill>
                <a:effectLst>
                  <a:outerShdw blurRad="38100" dist="38100" dir="2700000" algn="tl">
                    <a:srgbClr val="000000">
                      <a:alpha val="43137"/>
                    </a:srgbClr>
                  </a:outerShdw>
                </a:effectLst>
                <a:latin typeface="Ink Free" panose="03080402000500000000" pitchFamily="66" charset="0"/>
              </a:rPr>
              <a:t> --Tim Wu</a:t>
            </a:r>
            <a:r>
              <a:rPr lang="en-US" sz="3200" b="1" dirty="0" smtClean="0">
                <a:solidFill>
                  <a:srgbClr val="FF0000"/>
                </a:solidFill>
                <a:effectLst>
                  <a:outerShdw blurRad="38100" dist="38100" dir="2700000" algn="tl">
                    <a:srgbClr val="000000">
                      <a:alpha val="43137"/>
                    </a:srgbClr>
                  </a:outerShdw>
                </a:effectLst>
                <a:latin typeface="Ink Free" panose="03080402000500000000" pitchFamily="66" charset="0"/>
              </a:rPr>
              <a:t> </a:t>
            </a:r>
            <a:endParaRPr lang="en-US" sz="3200" b="1" dirty="0">
              <a:solidFill>
                <a:srgbClr val="FF0000"/>
              </a:solidFill>
              <a:effectLst>
                <a:outerShdw blurRad="38100" dist="38100" dir="2700000" algn="tl">
                  <a:srgbClr val="000000">
                    <a:alpha val="43137"/>
                  </a:srgbClr>
                </a:outerShdw>
              </a:effectLst>
              <a:latin typeface="Ink Free" panose="03080402000500000000" pitchFamily="66" charset="0"/>
            </a:endParaRPr>
          </a:p>
        </p:txBody>
      </p:sp>
      <p:sp>
        <p:nvSpPr>
          <p:cNvPr id="3" name="Content Placeholder 2"/>
          <p:cNvSpPr>
            <a:spLocks noGrp="1"/>
          </p:cNvSpPr>
          <p:nvPr>
            <p:ph idx="1"/>
          </p:nvPr>
        </p:nvSpPr>
        <p:spPr>
          <a:xfrm>
            <a:off x="0" y="1524000"/>
            <a:ext cx="9144000" cy="5257800"/>
          </a:xfrm>
        </p:spPr>
        <p:txBody>
          <a:bodyPr>
            <a:normAutofit/>
          </a:bodyPr>
          <a:lstStyle/>
          <a:p>
            <a:r>
              <a:rPr lang="en-US" sz="2400" b="1" dirty="0" smtClean="0">
                <a:solidFill>
                  <a:srgbClr val="FF0000"/>
                </a:solidFill>
                <a:latin typeface="Arial" panose="020B0604020202020204" pitchFamily="34" charset="0"/>
                <a:cs typeface="Arial" panose="020B0604020202020204" pitchFamily="34" charset="0"/>
              </a:rPr>
              <a:t>AOL lacked </a:t>
            </a:r>
            <a:r>
              <a:rPr lang="en-US" sz="2400" b="1" u="sng" dirty="0" smtClean="0">
                <a:solidFill>
                  <a:srgbClr val="FF0000"/>
                </a:solidFill>
                <a:latin typeface="Arial" panose="020B0604020202020204" pitchFamily="34" charset="0"/>
                <a:cs typeface="Arial" panose="020B0604020202020204" pitchFamily="34" charset="0"/>
              </a:rPr>
              <a:t>authentication of identity</a:t>
            </a:r>
            <a:r>
              <a:rPr lang="en-US" sz="2400" b="1" dirty="0" smtClean="0">
                <a:solidFill>
                  <a:srgbClr val="FF0000"/>
                </a:solidFill>
                <a:latin typeface="Arial" panose="020B0604020202020204" pitchFamily="34" charset="0"/>
                <a:cs typeface="Arial" panose="020B0604020202020204" pitchFamily="34" charset="0"/>
              </a:rPr>
              <a:t> so </a:t>
            </a:r>
            <a:r>
              <a:rPr lang="en-US" sz="2400" b="1" dirty="0" smtClean="0">
                <a:solidFill>
                  <a:srgbClr val="0070C0"/>
                </a:solidFill>
                <a:latin typeface="Arial" panose="020B0604020202020204" pitchFamily="34" charset="0"/>
                <a:cs typeface="Arial" panose="020B0604020202020204" pitchFamily="34" charset="0"/>
              </a:rPr>
              <a:t>TROLLS</a:t>
            </a:r>
            <a:r>
              <a:rPr lang="en-US" sz="2400" b="1" dirty="0">
                <a:solidFill>
                  <a:srgbClr val="FF0000"/>
                </a:solidFill>
                <a:latin typeface="Arial" panose="020B0604020202020204" pitchFamily="34" charset="0"/>
                <a:cs typeface="Arial" panose="020B0604020202020204" pitchFamily="34" charset="0"/>
              </a:rPr>
              <a:t> </a:t>
            </a:r>
            <a:r>
              <a:rPr lang="en-US" sz="2400" b="1" dirty="0" smtClean="0">
                <a:solidFill>
                  <a:srgbClr val="FF0000"/>
                </a:solidFill>
                <a:latin typeface="Arial" panose="020B0604020202020204" pitchFamily="34" charset="0"/>
                <a:cs typeface="Arial" panose="020B0604020202020204" pitchFamily="34" charset="0"/>
              </a:rPr>
              <a:t>&amp; </a:t>
            </a:r>
            <a:r>
              <a:rPr lang="en-US" sz="2400" b="1" dirty="0" smtClean="0">
                <a:solidFill>
                  <a:srgbClr val="0070C0"/>
                </a:solidFill>
                <a:latin typeface="Arial" panose="020B0604020202020204" pitchFamily="34" charset="0"/>
                <a:cs typeface="Arial" panose="020B0604020202020204" pitchFamily="34" charset="0"/>
              </a:rPr>
              <a:t>Bad Actors </a:t>
            </a:r>
            <a:r>
              <a:rPr lang="en-US" sz="2400" b="1" dirty="0" smtClean="0">
                <a:solidFill>
                  <a:srgbClr val="FF0000"/>
                </a:solidFill>
                <a:latin typeface="Arial" panose="020B0604020202020204" pitchFamily="34" charset="0"/>
                <a:cs typeface="Arial" panose="020B0604020202020204" pitchFamily="34" charset="0"/>
              </a:rPr>
              <a:t>could gain access (Chat Rooms)</a:t>
            </a:r>
            <a:endParaRPr lang="en-US" sz="2400" b="1" u="sng" dirty="0" smtClean="0">
              <a:solidFill>
                <a:srgbClr val="FF0000"/>
              </a:solidFill>
              <a:latin typeface="Arial" panose="020B0604020202020204" pitchFamily="34" charset="0"/>
              <a:cs typeface="Arial" panose="020B0604020202020204" pitchFamily="34" charset="0"/>
            </a:endParaRPr>
          </a:p>
          <a:p>
            <a:r>
              <a:rPr lang="en-US" sz="2400" b="1" dirty="0" smtClean="0">
                <a:solidFill>
                  <a:srgbClr val="FF0000"/>
                </a:solidFill>
                <a:latin typeface="Arial" panose="020B0604020202020204" pitchFamily="34" charset="0"/>
                <a:cs typeface="Arial" panose="020B0604020202020204" pitchFamily="34" charset="0"/>
              </a:rPr>
              <a:t>Huffington Post and (</a:t>
            </a:r>
            <a:r>
              <a:rPr lang="en-US" sz="2400" b="1" u="sng" dirty="0" smtClean="0">
                <a:solidFill>
                  <a:srgbClr val="FF0000"/>
                </a:solidFill>
                <a:latin typeface="Arial" panose="020B0604020202020204" pitchFamily="34" charset="0"/>
                <a:cs typeface="Arial" panose="020B0604020202020204" pitchFamily="34" charset="0"/>
              </a:rPr>
              <a:t>We</a:t>
            </a:r>
            <a:r>
              <a:rPr lang="en-US" sz="2400" b="1" dirty="0" smtClean="0">
                <a:solidFill>
                  <a:srgbClr val="FF0000"/>
                </a:solidFill>
                <a:latin typeface="Arial" panose="020B0604020202020204" pitchFamily="34" charset="0"/>
                <a:cs typeface="Arial" panose="020B0604020202020204" pitchFamily="34" charset="0"/>
              </a:rPr>
              <a:t>)</a:t>
            </a:r>
            <a:r>
              <a:rPr lang="en-US" sz="2400" b="1" u="sng" dirty="0" smtClean="0">
                <a:solidFill>
                  <a:srgbClr val="0070C0"/>
                </a:solidFill>
                <a:latin typeface="Arial" panose="020B0604020202020204" pitchFamily="34" charset="0"/>
                <a:cs typeface="Arial" panose="020B0604020202020204" pitchFamily="34" charset="0"/>
              </a:rPr>
              <a:t>B</a:t>
            </a:r>
            <a:r>
              <a:rPr lang="en-US" sz="2400" b="1" dirty="0" smtClean="0">
                <a:solidFill>
                  <a:srgbClr val="0070C0"/>
                </a:solidFill>
                <a:latin typeface="Arial" panose="020B0604020202020204" pitchFamily="34" charset="0"/>
                <a:cs typeface="Arial" panose="020B0604020202020204" pitchFamily="34" charset="0"/>
              </a:rPr>
              <a:t>logging </a:t>
            </a:r>
            <a:r>
              <a:rPr lang="en-US" sz="2400" b="1" dirty="0" smtClean="0">
                <a:solidFill>
                  <a:srgbClr val="FF0000"/>
                </a:solidFill>
                <a:latin typeface="Arial" panose="020B0604020202020204" pitchFamily="34" charset="0"/>
                <a:cs typeface="Arial" panose="020B0604020202020204" pitchFamily="34" charset="0"/>
              </a:rPr>
              <a:t>accelerated decline of newspapers</a:t>
            </a:r>
            <a:endParaRPr lang="en-US" sz="2400" b="1" dirty="0" smtClean="0">
              <a:solidFill>
                <a:srgbClr val="0070C0"/>
              </a:solidFill>
              <a:latin typeface="Arial" panose="020B0604020202020204" pitchFamily="34" charset="0"/>
              <a:cs typeface="Arial" panose="020B0604020202020204" pitchFamily="34" charset="0"/>
            </a:endParaRPr>
          </a:p>
          <a:p>
            <a:r>
              <a:rPr lang="en-US" sz="2400" b="1" dirty="0" smtClean="0">
                <a:solidFill>
                  <a:srgbClr val="FF0000"/>
                </a:solidFill>
                <a:latin typeface="Arial" panose="020B0604020202020204" pitchFamily="34" charset="0"/>
                <a:cs typeface="Arial" panose="020B0604020202020204" pitchFamily="34" charset="0"/>
              </a:rPr>
              <a:t>Giant Success of GOOGLE by precision targeting of User </a:t>
            </a:r>
          </a:p>
          <a:p>
            <a:r>
              <a:rPr lang="en-US" sz="2400" b="1" dirty="0" smtClean="0">
                <a:solidFill>
                  <a:srgbClr val="0070C0"/>
                </a:solidFill>
                <a:latin typeface="Arial" panose="020B0604020202020204" pitchFamily="34" charset="0"/>
                <a:cs typeface="Arial" panose="020B0604020202020204" pitchFamily="34" charset="0"/>
              </a:rPr>
              <a:t>Portable devices </a:t>
            </a:r>
            <a:r>
              <a:rPr lang="en-US" sz="2400" b="1" dirty="0" smtClean="0">
                <a:solidFill>
                  <a:srgbClr val="FF0000"/>
                </a:solidFill>
                <a:latin typeface="Arial" panose="020B0604020202020204" pitchFamily="34" charset="0"/>
                <a:cs typeface="Arial" panose="020B0604020202020204" pitchFamily="34" charset="0"/>
              </a:rPr>
              <a:t>from Blackberry to Cell Phone/iPhone</a:t>
            </a:r>
          </a:p>
          <a:p>
            <a:r>
              <a:rPr lang="en-US" sz="2400" b="1" dirty="0" smtClean="0">
                <a:solidFill>
                  <a:srgbClr val="FF0000"/>
                </a:solidFill>
                <a:latin typeface="Arial" panose="020B0604020202020204" pitchFamily="34" charset="0"/>
                <a:cs typeface="Arial" panose="020B0604020202020204" pitchFamily="34" charset="0"/>
              </a:rPr>
              <a:t>When </a:t>
            </a:r>
            <a:r>
              <a:rPr lang="en-US" sz="2400" b="1" dirty="0">
                <a:solidFill>
                  <a:srgbClr val="FF0000"/>
                </a:solidFill>
                <a:latin typeface="Arial" panose="020B0604020202020204" pitchFamily="34" charset="0"/>
                <a:cs typeface="Arial" panose="020B0604020202020204" pitchFamily="34" charset="0"/>
              </a:rPr>
              <a:t>an online service is free, </a:t>
            </a:r>
            <a:r>
              <a:rPr lang="en-US" sz="2400" b="1" dirty="0" smtClean="0">
                <a:solidFill>
                  <a:srgbClr val="FF0000"/>
                </a:solidFill>
                <a:latin typeface="Arial" panose="020B0604020202020204" pitchFamily="34" charset="0"/>
                <a:cs typeface="Arial" panose="020B0604020202020204" pitchFamily="34" charset="0"/>
              </a:rPr>
              <a:t>“the </a:t>
            </a:r>
            <a:r>
              <a:rPr lang="en-US" sz="2400" b="1" dirty="0">
                <a:solidFill>
                  <a:srgbClr val="FF0000"/>
                </a:solidFill>
                <a:latin typeface="Arial" panose="020B0604020202020204" pitchFamily="34" charset="0"/>
                <a:cs typeface="Arial" panose="020B0604020202020204" pitchFamily="34" charset="0"/>
              </a:rPr>
              <a:t>customer is the </a:t>
            </a:r>
            <a:r>
              <a:rPr lang="en-US" sz="2400" b="1" dirty="0" smtClean="0">
                <a:solidFill>
                  <a:srgbClr val="FF0000"/>
                </a:solidFill>
                <a:latin typeface="Arial" panose="020B0604020202020204" pitchFamily="34" charset="0"/>
                <a:cs typeface="Arial" panose="020B0604020202020204" pitchFamily="34" charset="0"/>
              </a:rPr>
              <a:t>product” (</a:t>
            </a:r>
            <a:r>
              <a:rPr lang="en-US" sz="2400" b="1" dirty="0">
                <a:solidFill>
                  <a:srgbClr val="FF0000"/>
                </a:solidFill>
                <a:latin typeface="Arial" panose="020B0604020202020204" pitchFamily="34" charset="0"/>
                <a:cs typeface="Arial" panose="020B0604020202020204" pitchFamily="34" charset="0"/>
              </a:rPr>
              <a:t>Tim Cook, Apple</a:t>
            </a:r>
            <a:r>
              <a:rPr lang="en-US" sz="2400" b="1" dirty="0" smtClean="0">
                <a:solidFill>
                  <a:srgbClr val="FF0000"/>
                </a:solidFill>
                <a:latin typeface="Arial" panose="020B0604020202020204" pitchFamily="34" charset="0"/>
                <a:cs typeface="Arial" panose="020B0604020202020204" pitchFamily="34" charset="0"/>
              </a:rPr>
              <a:t>)</a:t>
            </a:r>
          </a:p>
          <a:p>
            <a:r>
              <a:rPr lang="en-US" sz="2400" b="1" dirty="0" smtClean="0">
                <a:solidFill>
                  <a:srgbClr val="0070C0"/>
                </a:solidFill>
                <a:latin typeface="Arial" panose="020B0604020202020204" pitchFamily="34" charset="0"/>
                <a:cs typeface="Arial" panose="020B0604020202020204" pitchFamily="34" charset="0"/>
              </a:rPr>
              <a:t>Ad Blockers</a:t>
            </a:r>
            <a:r>
              <a:rPr lang="en-US" sz="2400" b="1" dirty="0" smtClean="0">
                <a:solidFill>
                  <a:srgbClr val="FF0000"/>
                </a:solidFill>
                <a:latin typeface="Arial" panose="020B0604020202020204" pitchFamily="34" charset="0"/>
                <a:cs typeface="Arial" panose="020B0604020202020204" pitchFamily="34" charset="0"/>
              </a:rPr>
              <a:t> inspire companies to more devious responses</a:t>
            </a:r>
          </a:p>
          <a:p>
            <a:r>
              <a:rPr lang="en-US" sz="2400" b="1" dirty="0" smtClean="0">
                <a:solidFill>
                  <a:srgbClr val="FF0000"/>
                </a:solidFill>
                <a:latin typeface="Arial" panose="020B0604020202020204" pitchFamily="34" charset="0"/>
                <a:cs typeface="Arial" panose="020B0604020202020204" pitchFamily="34" charset="0"/>
              </a:rPr>
              <a:t>Press the right buttons for “</a:t>
            </a:r>
            <a:r>
              <a:rPr lang="en-US" sz="2400" b="1" dirty="0" err="1" smtClean="0">
                <a:solidFill>
                  <a:srgbClr val="0070C0"/>
                </a:solidFill>
                <a:latin typeface="Arial" panose="020B0604020202020204" pitchFamily="34" charset="0"/>
                <a:cs typeface="Arial" panose="020B0604020202020204" pitchFamily="34" charset="0"/>
              </a:rPr>
              <a:t>microfame</a:t>
            </a:r>
            <a:r>
              <a:rPr lang="en-US" sz="2400" b="1" dirty="0" smtClean="0">
                <a:solidFill>
                  <a:srgbClr val="FF0000"/>
                </a:solidFill>
                <a:latin typeface="Arial" panose="020B0604020202020204" pitchFamily="34" charset="0"/>
                <a:cs typeface="Arial" panose="020B0604020202020204" pitchFamily="34" charset="0"/>
              </a:rPr>
              <a:t>”: Facebook </a:t>
            </a:r>
          </a:p>
          <a:p>
            <a:r>
              <a:rPr lang="en-US" sz="2400" b="1" dirty="0" smtClean="0">
                <a:solidFill>
                  <a:srgbClr val="FF0000"/>
                </a:solidFill>
                <a:latin typeface="Arial" panose="020B0604020202020204" pitchFamily="34" charset="0"/>
                <a:cs typeface="Arial" panose="020B0604020202020204" pitchFamily="34" charset="0"/>
              </a:rPr>
              <a:t>Anyone can do it: YouTube</a:t>
            </a:r>
            <a:r>
              <a:rPr lang="en-US" sz="2400" b="1" dirty="0" smtClean="0">
                <a:solidFill>
                  <a:srgbClr val="0070C0"/>
                </a:solidFill>
                <a:latin typeface="Arial" panose="020B0604020202020204" pitchFamily="34" charset="0"/>
                <a:cs typeface="Arial" panose="020B0604020202020204" pitchFamily="34" charset="0"/>
              </a:rPr>
              <a:t> video</a:t>
            </a:r>
            <a:r>
              <a:rPr lang="en-US" sz="2400" b="1" dirty="0" smtClean="0">
                <a:solidFill>
                  <a:srgbClr val="FF0000"/>
                </a:solidFill>
                <a:latin typeface="Arial" panose="020B0604020202020204" pitchFamily="34" charset="0"/>
                <a:cs typeface="Arial" panose="020B0604020202020204" pitchFamily="34" charset="0"/>
              </a:rPr>
              <a:t>, </a:t>
            </a:r>
            <a:r>
              <a:rPr lang="en-US" sz="2400" b="1" dirty="0" smtClean="0">
                <a:solidFill>
                  <a:srgbClr val="0070C0"/>
                </a:solidFill>
                <a:latin typeface="Arial" panose="020B0604020202020204" pitchFamily="34" charset="0"/>
                <a:cs typeface="Arial" panose="020B0604020202020204" pitchFamily="34" charset="0"/>
              </a:rPr>
              <a:t>Selfie</a:t>
            </a:r>
            <a:r>
              <a:rPr lang="en-US" sz="2400" b="1" dirty="0" smtClean="0">
                <a:solidFill>
                  <a:srgbClr val="FF0000"/>
                </a:solidFill>
                <a:latin typeface="Arial" panose="020B0604020202020204" pitchFamily="34" charset="0"/>
                <a:cs typeface="Arial" panose="020B0604020202020204" pitchFamily="34" charset="0"/>
              </a:rPr>
              <a:t> on Instagram</a:t>
            </a:r>
          </a:p>
          <a:p>
            <a:r>
              <a:rPr lang="en-US" sz="2400" b="1" dirty="0" smtClean="0">
                <a:solidFill>
                  <a:srgbClr val="FF0000"/>
                </a:solidFill>
                <a:latin typeface="Arial" panose="020B0604020202020204" pitchFamily="34" charset="0"/>
                <a:cs typeface="Arial" panose="020B0604020202020204" pitchFamily="34" charset="0"/>
              </a:rPr>
              <a:t>Tradition vs. Individualism?      </a:t>
            </a:r>
            <a:endParaRPr lang="en-US" sz="2400" b="1" dirty="0">
              <a:solidFill>
                <a:srgbClr val="FF0000"/>
              </a:solidFill>
              <a:latin typeface="Arial" panose="020B0604020202020204" pitchFamily="34" charset="0"/>
              <a:cs typeface="Arial" panose="020B0604020202020204" pitchFamily="34" charset="0"/>
            </a:endParaRPr>
          </a:p>
        </p:txBody>
      </p:sp>
      <p:sp>
        <p:nvSpPr>
          <p:cNvPr id="4" name="Cloud 3"/>
          <p:cNvSpPr/>
          <p:nvPr/>
        </p:nvSpPr>
        <p:spPr>
          <a:xfrm>
            <a:off x="3276600" y="3268980"/>
            <a:ext cx="228600" cy="2286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4"/>
          <p:cNvSpPr/>
          <p:nvPr/>
        </p:nvSpPr>
        <p:spPr>
          <a:xfrm>
            <a:off x="3505200" y="3268980"/>
            <a:ext cx="228600" cy="228600"/>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52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85" y="228600"/>
            <a:ext cx="9144000" cy="6934200"/>
          </a:xfrm>
        </p:spPr>
        <p:txBody>
          <a:bodyPr>
            <a:noAutofit/>
          </a:bodyPr>
          <a:lstStyle/>
          <a:p>
            <a:pPr algn="l"/>
            <a:r>
              <a:rPr lang="en-US" sz="2000" u="sng" dirty="0" smtClean="0"/>
              <a:t/>
            </a:r>
            <a:br>
              <a:rPr lang="en-US" sz="2000" u="sng" dirty="0" smtClean="0"/>
            </a:b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Two critical questions</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1) Is SM a </a:t>
            </a:r>
            <a:r>
              <a:rPr lang="en-US" sz="2000" b="1" dirty="0" smtClean="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public utility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like water, gas &amp; electricity and/or a means of </a:t>
            </a:r>
            <a:r>
              <a:rPr lang="en-US" sz="2000" b="1" dirty="0" smtClean="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communication</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transmitted by telephone wires, fiber optic cables or by satellite &amp; thus, appropriately regulated by governments?</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2) Since SM platforms allow expression of opinions</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and ideas, should they be regulated to protect </a:t>
            </a:r>
            <a:r>
              <a:rPr lang="en-US" sz="2000" b="1" dirty="0" smtClean="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free speech</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Only </a:t>
            </a:r>
            <a:r>
              <a:rPr lang="en-US" sz="2000" b="1" u="sng" dirty="0" smtClean="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Section </a:t>
            </a:r>
            <a:r>
              <a:rPr lang="en-US" sz="2000" b="1" u="sng" dirty="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230 </a:t>
            </a: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of US </a:t>
            </a:r>
            <a:r>
              <a:rPr lang="en-US" sz="2000" u="sng" dirty="0">
                <a:latin typeface="Arial Unicode MS" panose="020B0604020202020204" pitchFamily="34" charset="-128"/>
                <a:ea typeface="Arial Unicode MS" panose="020B0604020202020204" pitchFamily="34" charset="-128"/>
                <a:cs typeface="Arial Unicode MS" panose="020B0604020202020204" pitchFamily="34" charset="-128"/>
              </a:rPr>
              <a:t>Communications Decency </a:t>
            </a: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Act of 1996</a:t>
            </a:r>
            <a:r>
              <a:rPr lang="en-US" sz="2000" dirty="0" smtClean="0">
                <a:solidFill>
                  <a:schemeClr val="tx1">
                    <a:lumMod val="75000"/>
                    <a:lumOff val="25000"/>
                  </a:schemeClr>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gives tech platforms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immunity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for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content that third parties post on their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sites, except for violation of federal intellectual property law and federal criminal liability.</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a:r>
            <a:b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Laws “</a:t>
            </a: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Stop </a:t>
            </a:r>
            <a:r>
              <a:rPr lang="en-US" sz="2000" u="sng" dirty="0">
                <a:latin typeface="Arial Unicode MS" panose="020B0604020202020204" pitchFamily="34" charset="-128"/>
                <a:ea typeface="Arial Unicode MS" panose="020B0604020202020204" pitchFamily="34" charset="-128"/>
                <a:cs typeface="Arial Unicode MS" panose="020B0604020202020204" pitchFamily="34" charset="-128"/>
              </a:rPr>
              <a:t>Enabling Sex Traffickers Act (</a:t>
            </a:r>
            <a:r>
              <a:rPr lang="en-US" sz="2000" b="1" u="sng" dirty="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SESTA</a:t>
            </a:r>
            <a:r>
              <a:rPr lang="en-US" sz="2000" u="sng" dirty="0">
                <a:latin typeface="Arial Unicode MS" panose="020B0604020202020204" pitchFamily="34" charset="-128"/>
                <a:ea typeface="Arial Unicode MS" panose="020B0604020202020204" pitchFamily="34" charset="-128"/>
                <a:cs typeface="Arial Unicode MS" panose="020B0604020202020204" pitchFamily="34" charset="-128"/>
              </a:rPr>
              <a:t>) and Allow States and Victims to Fight Online Sex Trafficking Act (</a:t>
            </a:r>
            <a:r>
              <a:rPr lang="en-US" sz="2000" b="1" u="sng" dirty="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FOSTA</a:t>
            </a: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passed by Congress in 2018 to exempt sex-trafficking from immunity (Section 230) but under legal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challenge &amp; </a:t>
            </a: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Children Online Privacy Protection Act</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(2000) needs updating</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r>
            <a:b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u="sng" dirty="0" smtClean="0">
                <a:latin typeface="Arial Unicode MS" panose="020B0604020202020204" pitchFamily="34" charset="-128"/>
                <a:ea typeface="Arial Unicode MS" panose="020B0604020202020204" pitchFamily="34" charset="-128"/>
                <a:cs typeface="Arial Unicode MS" panose="020B0604020202020204" pitchFamily="34" charset="-128"/>
              </a:rPr>
              <a:t>Mandatory </a:t>
            </a:r>
            <a:r>
              <a:rPr lang="en-US" sz="2000" u="sng" dirty="0">
                <a:latin typeface="Arial Unicode MS" panose="020B0604020202020204" pitchFamily="34" charset="-128"/>
                <a:ea typeface="Arial Unicode MS" panose="020B0604020202020204" pitchFamily="34" charset="-128"/>
                <a:cs typeface="Arial Unicode MS" panose="020B0604020202020204" pitchFamily="34" charset="-128"/>
              </a:rPr>
              <a:t>“</a:t>
            </a:r>
            <a:r>
              <a:rPr lang="en-US" sz="2000" b="1" u="sng" dirty="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Do Not Track</a:t>
            </a:r>
            <a:r>
              <a:rPr lang="en-US" sz="2000" u="sng" dirty="0">
                <a:latin typeface="Arial Unicode MS" panose="020B0604020202020204" pitchFamily="34" charset="-128"/>
                <a:ea typeface="Arial Unicode MS" panose="020B0604020202020204" pitchFamily="34" charset="-128"/>
                <a:cs typeface="Arial Unicode MS" panose="020B0604020202020204" pitchFamily="34" charset="-128"/>
              </a:rPr>
              <a:t>” Initiatives</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now in Congress (e.g., Hawley, R-MO)</a:t>
            </a:r>
            <a:b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
            </a:r>
            <a:b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b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Human Reclamation Project: “If the </a:t>
            </a:r>
            <a:r>
              <a:rPr lang="en-US" sz="2000" b="1" u="sng" dirty="0" smtClean="0">
                <a:solidFill>
                  <a:srgbClr val="0070C0"/>
                </a:solidFill>
                <a:latin typeface="Arial Unicode MS" panose="020B0604020202020204" pitchFamily="34" charset="-128"/>
                <a:ea typeface="Arial Unicode MS" panose="020B0604020202020204" pitchFamily="34" charset="-128"/>
                <a:cs typeface="Arial Unicode MS" panose="020B0604020202020204" pitchFamily="34" charset="-128"/>
              </a:rPr>
              <a:t>attention economy </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is to work to our benefit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&amp;</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not merely exploit us), we need to be vigilant about its operation </a:t>
            </a:r>
            <a:r>
              <a:rPr lang="en-US" sz="2000" dirty="0">
                <a:latin typeface="Arial Unicode MS" panose="020B0604020202020204" pitchFamily="34" charset="-128"/>
                <a:ea typeface="Arial Unicode MS" panose="020B0604020202020204" pitchFamily="34" charset="-128"/>
                <a:cs typeface="Arial Unicode MS" panose="020B0604020202020204" pitchFamily="34" charset="-128"/>
              </a:rPr>
              <a:t>&amp;</a:t>
            </a:r>
            <a:r>
              <a:rPr lang="en-US" sz="2000" dirty="0" smtClean="0">
                <a:latin typeface="Arial Unicode MS" panose="020B0604020202020204" pitchFamily="34" charset="-128"/>
                <a:ea typeface="Arial Unicode MS" panose="020B0604020202020204" pitchFamily="34" charset="-128"/>
                <a:cs typeface="Arial Unicode MS" panose="020B0604020202020204" pitchFamily="34" charset="-128"/>
              </a:rPr>
              <a:t> active in expressing our displeasure at its degrading tendencies.“  Tim Wu</a:t>
            </a:r>
            <a:r>
              <a:rPr lang="en-US" sz="1800" dirty="0" smtClean="0"/>
              <a:t/>
            </a:r>
            <a:br>
              <a:rPr lang="en-US" sz="1800" dirty="0" smtClean="0"/>
            </a:br>
            <a:r>
              <a:rPr lang="en-US" sz="2000" dirty="0"/>
              <a:t/>
            </a:r>
            <a:br>
              <a:rPr lang="en-US" sz="2000" dirty="0"/>
            </a:br>
            <a:endParaRPr lang="en-US" sz="2000" dirty="0"/>
          </a:p>
        </p:txBody>
      </p:sp>
      <p:sp>
        <p:nvSpPr>
          <p:cNvPr id="3" name="Subtitle 2"/>
          <p:cNvSpPr>
            <a:spLocks noGrp="1"/>
          </p:cNvSpPr>
          <p:nvPr>
            <p:ph type="subTitle" idx="1"/>
          </p:nvPr>
        </p:nvSpPr>
        <p:spPr>
          <a:xfrm>
            <a:off x="0" y="0"/>
            <a:ext cx="9144000" cy="609600"/>
          </a:xfrm>
        </p:spPr>
        <p:txBody>
          <a:bodyPr>
            <a:normAutofit/>
          </a:bodyPr>
          <a:lstStyle/>
          <a:p>
            <a:r>
              <a:rPr lang="en-US" sz="2800" dirty="0" smtClean="0">
                <a:solidFill>
                  <a:schemeClr val="tx1"/>
                </a:solidFill>
              </a:rPr>
              <a:t> Federal/State regulation of SM? </a:t>
            </a:r>
            <a:endParaRPr lang="en-US" sz="2800" dirty="0"/>
          </a:p>
        </p:txBody>
      </p:sp>
    </p:spTree>
    <p:extLst>
      <p:ext uri="{BB962C8B-B14F-4D97-AF65-F5344CB8AC3E}">
        <p14:creationId xmlns:p14="http://schemas.microsoft.com/office/powerpoint/2010/main" val="1741070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2800" b="1" dirty="0" smtClean="0">
                <a:solidFill>
                  <a:srgbClr val="7030A0"/>
                </a:solidFill>
                <a:latin typeface="Old English Text MT" panose="03040902040508030806" pitchFamily="66" charset="0"/>
                <a:cs typeface="Arial" panose="020B0604020202020204" pitchFamily="34" charset="0"/>
              </a:rPr>
              <a:t>A Tale of Sound and Fury Signifying Something</a:t>
            </a:r>
            <a:r>
              <a:rPr lang="en-US" sz="2800" b="1" dirty="0" smtClean="0">
                <a:solidFill>
                  <a:srgbClr val="7030A0"/>
                </a:solidFill>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
            </a:r>
            <a:br>
              <a:rPr lang="en-US" sz="2800" dirty="0" smtClean="0">
                <a:latin typeface="Arial" panose="020B0604020202020204" pitchFamily="34" charset="0"/>
                <a:cs typeface="Arial" panose="020B0604020202020204" pitchFamily="34" charset="0"/>
              </a:rPr>
            </a:br>
            <a:r>
              <a:rPr lang="en-US" sz="2800" i="1" dirty="0" smtClean="0">
                <a:latin typeface="Arial" panose="020B0604020202020204" pitchFamily="34" charset="0"/>
                <a:cs typeface="Arial" panose="020B0604020202020204" pitchFamily="34" charset="0"/>
              </a:rPr>
              <a:t> Can Social Media Be Improved?</a:t>
            </a:r>
            <a:endParaRPr lang="en-US" sz="2800" i="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0" y="1371600"/>
            <a:ext cx="9144000" cy="5486400"/>
          </a:xfrm>
        </p:spPr>
        <p:txBody>
          <a:bodyPr>
            <a:normAutofit lnSpcReduction="10000"/>
          </a:bodyPr>
          <a:lstStyle/>
          <a:p>
            <a:r>
              <a:rPr lang="en-US" sz="2400" dirty="0" smtClean="0"/>
              <a:t>FTC pressure on Facebook, currently anticipating $3-5 billion fine for breach of users’ privacy (revenue  last year $53 billion)   </a:t>
            </a:r>
          </a:p>
          <a:p>
            <a:r>
              <a:rPr lang="en-US" sz="2400" dirty="0" smtClean="0"/>
              <a:t>European General Data Protection Regulation </a:t>
            </a:r>
          </a:p>
          <a:p>
            <a:pPr lvl="1"/>
            <a:r>
              <a:rPr lang="en-US" sz="2000" dirty="0" smtClean="0"/>
              <a:t>already fined Apple, Google and may fine Facebook</a:t>
            </a:r>
          </a:p>
          <a:p>
            <a:r>
              <a:rPr lang="en-US" sz="2400" dirty="0" smtClean="0"/>
              <a:t>Senate &amp; Congressional Judiciary, Intelligence and Commerce Committees  Investigate &amp; Legislate</a:t>
            </a:r>
          </a:p>
          <a:p>
            <a:r>
              <a:rPr lang="en-US" sz="2400" dirty="0" smtClean="0"/>
              <a:t>Zuckerberg owns 60% FB stock but won’t appear, does appear, says government should regulate SM, FB shouldn’t be broken up </a:t>
            </a:r>
          </a:p>
          <a:p>
            <a:r>
              <a:rPr lang="en-US" sz="2400" dirty="0" smtClean="0"/>
              <a:t>Some shareholders vote to reduce Zuckerberg’s control of Facebook</a:t>
            </a:r>
          </a:p>
          <a:p>
            <a:r>
              <a:rPr lang="en-US" sz="2400" dirty="0" smtClean="0"/>
              <a:t>Tech workers stage walkouts to protest company policies</a:t>
            </a:r>
          </a:p>
          <a:p>
            <a:r>
              <a:rPr lang="en-US" sz="2400" dirty="0" smtClean="0"/>
              <a:t>Activist Groups targeting Tech companies</a:t>
            </a:r>
          </a:p>
          <a:p>
            <a:pPr lvl="1"/>
            <a:r>
              <a:rPr lang="en-US" sz="2000" dirty="0" smtClean="0"/>
              <a:t>Color of Change</a:t>
            </a:r>
          </a:p>
          <a:p>
            <a:pPr lvl="1"/>
            <a:r>
              <a:rPr lang="en-US" sz="2000" dirty="0" smtClean="0"/>
              <a:t>Majority Action</a:t>
            </a:r>
          </a:p>
          <a:p>
            <a:r>
              <a:rPr lang="en-US" sz="2400" dirty="0" smtClean="0"/>
              <a:t> Education of Public </a:t>
            </a:r>
            <a:endParaRPr lang="en-US" sz="2400" dirty="0"/>
          </a:p>
        </p:txBody>
      </p:sp>
    </p:spTree>
    <p:extLst>
      <p:ext uri="{BB962C8B-B14F-4D97-AF65-F5344CB8AC3E}">
        <p14:creationId xmlns:p14="http://schemas.microsoft.com/office/powerpoint/2010/main" val="133708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
            <a:ext cx="9144000" cy="1143000"/>
          </a:xfrm>
        </p:spPr>
        <p:txBody>
          <a:bodyPr>
            <a:normAutofit/>
          </a:bodyPr>
          <a:lstStyle/>
          <a:p>
            <a:r>
              <a:rPr lang="en-US" sz="2800" dirty="0" smtClean="0">
                <a:latin typeface="Arial" panose="020B0604020202020204" pitchFamily="34" charset="0"/>
                <a:cs typeface="Arial" panose="020B0604020202020204" pitchFamily="34" charset="0"/>
              </a:rPr>
              <a:t>Suggestions for making  your SM experience positive</a:t>
            </a:r>
            <a:endParaRPr lang="en-US" sz="2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0" y="1066800"/>
            <a:ext cx="9144000" cy="5486400"/>
          </a:xfrm>
        </p:spPr>
        <p:txBody>
          <a:bodyPr>
            <a:normAutofit lnSpcReduction="10000"/>
          </a:bodyPr>
          <a:lstStyle/>
          <a:p>
            <a:r>
              <a:rPr lang="en-US" sz="2400" dirty="0">
                <a:latin typeface="Arial" panose="020B0604020202020204" pitchFamily="34" charset="0"/>
                <a:cs typeface="Arial" panose="020B0604020202020204" pitchFamily="34" charset="0"/>
              </a:rPr>
              <a:t>Read </a:t>
            </a:r>
            <a:r>
              <a:rPr lang="en-US" sz="2400" dirty="0" smtClean="0">
                <a:latin typeface="Arial" panose="020B0604020202020204" pitchFamily="34" charset="0"/>
                <a:cs typeface="Arial" panose="020B0604020202020204" pitchFamily="34" charset="0"/>
              </a:rPr>
              <a:t>carefully, like </a:t>
            </a:r>
            <a:r>
              <a:rPr lang="en-US" sz="2400" dirty="0">
                <a:latin typeface="Arial" panose="020B0604020202020204" pitchFamily="34" charset="0"/>
                <a:cs typeface="Arial" panose="020B0604020202020204" pitchFamily="34" charset="0"/>
              </a:rPr>
              <a:t>Elisabeth </a:t>
            </a:r>
            <a:r>
              <a:rPr lang="en-US" sz="2400" dirty="0" smtClean="0">
                <a:latin typeface="Arial" panose="020B0604020202020204" pitchFamily="34" charset="0"/>
                <a:cs typeface="Arial" panose="020B0604020202020204" pitchFamily="34" charset="0"/>
              </a:rPr>
              <a:t>Bik </a:t>
            </a:r>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Unless you’re hungry, beware of </a:t>
            </a:r>
            <a:r>
              <a:rPr lang="en-US" sz="2400" dirty="0">
                <a:latin typeface="Arial" panose="020B0604020202020204" pitchFamily="34" charset="0"/>
                <a:cs typeface="Arial" panose="020B0604020202020204" pitchFamily="34" charset="0"/>
              </a:rPr>
              <a:t>“</a:t>
            </a:r>
            <a:r>
              <a:rPr lang="en-US" sz="2400" dirty="0" smtClean="0">
                <a:latin typeface="Arial" panose="020B0604020202020204" pitchFamily="34" charset="0"/>
                <a:cs typeface="Arial" panose="020B0604020202020204" pitchFamily="34" charset="0"/>
              </a:rPr>
              <a:t>Feeds”!</a:t>
            </a:r>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pPr>
              <a:lnSpc>
                <a:spcPct val="150000"/>
              </a:lnSpc>
            </a:pPr>
            <a:r>
              <a:rPr lang="en-US" sz="2400" dirty="0" smtClean="0">
                <a:latin typeface="Arial" panose="020B0604020202020204" pitchFamily="34" charset="0"/>
                <a:cs typeface="Arial" panose="020B0604020202020204" pitchFamily="34" charset="0"/>
              </a:rPr>
              <a:t>Make </a:t>
            </a:r>
            <a:r>
              <a:rPr lang="en-US" sz="2400" dirty="0">
                <a:latin typeface="Arial" panose="020B0604020202020204" pitchFamily="34" charset="0"/>
                <a:cs typeface="Arial" panose="020B0604020202020204" pitchFamily="34" charset="0"/>
              </a:rPr>
              <a:t>Social Media </a:t>
            </a:r>
            <a:r>
              <a:rPr lang="en-US" sz="2400" dirty="0" smtClean="0">
                <a:latin typeface="Arial" panose="020B0604020202020204" pitchFamily="34" charset="0"/>
                <a:cs typeface="Arial" panose="020B0604020202020204" pitchFamily="34" charset="0"/>
              </a:rPr>
              <a:t>your 2</a:t>
            </a:r>
            <a:r>
              <a:rPr lang="en-US" sz="2800" baseline="30000" dirty="0" smtClean="0">
                <a:latin typeface="Arial" panose="020B0604020202020204" pitchFamily="34" charset="0"/>
                <a:cs typeface="Arial" panose="020B0604020202020204" pitchFamily="34" charset="0"/>
              </a:rPr>
              <a:t>nd</a:t>
            </a:r>
            <a:r>
              <a:rPr lang="en-US" sz="2400" dirty="0" smtClean="0">
                <a:latin typeface="Arial" panose="020B0604020202020204" pitchFamily="34" charset="0"/>
                <a:cs typeface="Arial" panose="020B0604020202020204" pitchFamily="34" charset="0"/>
              </a:rPr>
              <a:t> or 3rd, </a:t>
            </a:r>
            <a:r>
              <a:rPr lang="en-US" sz="2400" dirty="0">
                <a:latin typeface="Arial" panose="020B0604020202020204" pitchFamily="34" charset="0"/>
                <a:cs typeface="Arial" panose="020B0604020202020204" pitchFamily="34" charset="0"/>
              </a:rPr>
              <a:t>not </a:t>
            </a:r>
            <a:r>
              <a:rPr lang="en-US" sz="2400" dirty="0" smtClean="0">
                <a:latin typeface="Arial" panose="020B0604020202020204" pitchFamily="34" charset="0"/>
                <a:cs typeface="Arial" panose="020B0604020202020204" pitchFamily="34" charset="0"/>
              </a:rPr>
              <a:t>1st, task of the day!  </a:t>
            </a:r>
          </a:p>
          <a:p>
            <a:pPr>
              <a:lnSpc>
                <a:spcPct val="150000"/>
              </a:lnSpc>
            </a:pPr>
            <a:endParaRPr lang="en-US" sz="2400" dirty="0" smtClean="0">
              <a:latin typeface="Arial" panose="020B0604020202020204" pitchFamily="34" charset="0"/>
              <a:cs typeface="Arial" panose="020B0604020202020204" pitchFamily="34" charset="0"/>
            </a:endParaRPr>
          </a:p>
          <a:p>
            <a:r>
              <a:rPr lang="en-US" sz="2400" b="1" dirty="0" smtClean="0">
                <a:solidFill>
                  <a:srgbClr val="FF0000"/>
                </a:solidFill>
                <a:latin typeface="Arial" panose="020B0604020202020204" pitchFamily="34" charset="0"/>
                <a:cs typeface="Arial" panose="020B0604020202020204" pitchFamily="34" charset="0"/>
              </a:rPr>
              <a:t>Before</a:t>
            </a:r>
            <a:r>
              <a:rPr lang="en-US" sz="2400" dirty="0" smtClean="0">
                <a:latin typeface="Arial" panose="020B0604020202020204" pitchFamily="34" charset="0"/>
                <a:cs typeface="Arial" panose="020B0604020202020204" pitchFamily="34" charset="0"/>
              </a:rPr>
              <a:t> posting them on SM, write </a:t>
            </a:r>
            <a:r>
              <a:rPr lang="en-US" sz="2400" dirty="0">
                <a:latin typeface="Arial" panose="020B0604020202020204" pitchFamily="34" charset="0"/>
                <a:cs typeface="Arial" panose="020B0604020202020204" pitchFamily="34" charset="0"/>
              </a:rPr>
              <a:t>negative thoughts </a:t>
            </a:r>
            <a:r>
              <a:rPr lang="en-US" sz="2400" dirty="0" smtClean="0">
                <a:latin typeface="Arial" panose="020B0604020202020204" pitchFamily="34" charset="0"/>
                <a:cs typeface="Arial" panose="020B0604020202020204" pitchFamily="34" charset="0"/>
              </a:rPr>
              <a:t>down </a:t>
            </a:r>
            <a:r>
              <a:rPr lang="en-US" sz="2400" dirty="0">
                <a:latin typeface="Arial" panose="020B0604020202020204" pitchFamily="34" charset="0"/>
                <a:cs typeface="Arial" panose="020B0604020202020204" pitchFamily="34" charset="0"/>
              </a:rPr>
              <a:t>OR </a:t>
            </a:r>
            <a:r>
              <a:rPr lang="en-US" sz="2400" dirty="0" smtClean="0">
                <a:latin typeface="Arial" panose="020B0604020202020204" pitchFamily="34" charset="0"/>
                <a:cs typeface="Arial" panose="020B0604020202020204" pitchFamily="34" charset="0"/>
              </a:rPr>
              <a:t>discuss them </a:t>
            </a:r>
            <a:r>
              <a:rPr lang="en-US" sz="2400" dirty="0">
                <a:latin typeface="Arial" panose="020B0604020202020204" pitchFamily="34" charset="0"/>
                <a:cs typeface="Arial" panose="020B0604020202020204" pitchFamily="34" charset="0"/>
              </a:rPr>
              <a:t>w/ </a:t>
            </a:r>
            <a:r>
              <a:rPr lang="en-US" sz="2400" dirty="0" smtClean="0">
                <a:latin typeface="Arial" panose="020B0604020202020204" pitchFamily="34" charset="0"/>
                <a:cs typeface="Arial" panose="020B0604020202020204" pitchFamily="34" charset="0"/>
              </a:rPr>
              <a:t>someone. </a:t>
            </a:r>
          </a:p>
          <a:p>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Self-help in dealing </a:t>
            </a:r>
            <a:r>
              <a:rPr lang="en-US" sz="2400" dirty="0">
                <a:latin typeface="Arial" panose="020B0604020202020204" pitchFamily="34" charset="0"/>
                <a:cs typeface="Arial" panose="020B0604020202020204" pitchFamily="34" charset="0"/>
              </a:rPr>
              <a:t>w/ </a:t>
            </a:r>
            <a:r>
              <a:rPr lang="en-US" sz="2400" dirty="0" smtClean="0">
                <a:latin typeface="Arial" panose="020B0604020202020204" pitchFamily="34" charset="0"/>
                <a:cs typeface="Arial" panose="020B0604020202020204" pitchFamily="34" charset="0"/>
              </a:rPr>
              <a:t>SM, </a:t>
            </a:r>
            <a:r>
              <a:rPr lang="en-US" sz="2400" dirty="0">
                <a:latin typeface="Arial" panose="020B0604020202020204" pitchFamily="34" charset="0"/>
                <a:cs typeface="Arial" panose="020B0604020202020204" pitchFamily="34" charset="0"/>
              </a:rPr>
              <a:t>e.g., Keep a </a:t>
            </a:r>
            <a:r>
              <a:rPr lang="en-US" sz="2400" u="sng" dirty="0">
                <a:latin typeface="Arial" panose="020B0604020202020204" pitchFamily="34" charset="0"/>
                <a:cs typeface="Arial" panose="020B0604020202020204" pitchFamily="34" charset="0"/>
              </a:rPr>
              <a:t>gratitude</a:t>
            </a:r>
            <a:r>
              <a:rPr lang="en-US" sz="2400" dirty="0">
                <a:latin typeface="Arial" panose="020B0604020202020204" pitchFamily="34" charset="0"/>
                <a:cs typeface="Arial" panose="020B0604020202020204" pitchFamily="34" charset="0"/>
              </a:rPr>
              <a:t> </a:t>
            </a:r>
            <a:r>
              <a:rPr lang="en-US" sz="2400" u="sng" dirty="0">
                <a:latin typeface="Arial" panose="020B0604020202020204" pitchFamily="34" charset="0"/>
                <a:cs typeface="Arial" panose="020B0604020202020204" pitchFamily="34" charset="0"/>
              </a:rPr>
              <a:t>diary</a:t>
            </a:r>
            <a:r>
              <a:rPr lang="en-US" sz="2400" dirty="0">
                <a:latin typeface="Arial" panose="020B0604020202020204" pitchFamily="34" charset="0"/>
                <a:cs typeface="Arial" panose="020B0604020202020204" pitchFamily="34" charset="0"/>
              </a:rPr>
              <a:t> – write down one thing you are grateful for each day to              increase energy, optimism and well-being   </a:t>
            </a:r>
          </a:p>
          <a:p>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4"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838200"/>
            <a:ext cx="3581400" cy="1432560"/>
          </a:xfrm>
          <a:prstGeom prst="rect">
            <a:avLst/>
          </a:prstGeom>
        </p:spPr>
      </p:pic>
      <p:pic>
        <p:nvPicPr>
          <p:cNvPr id="1026" name="Picture 2" descr="C:\Users\Ruby MacDonald\AppData\Local\Microsoft\Windows\INetCache\IE\I91AG8JV\image_thumb[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900" y="5908357"/>
            <a:ext cx="1438275" cy="9239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181600" y="838200"/>
            <a:ext cx="838200" cy="1432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848600" y="838200"/>
            <a:ext cx="914400" cy="1432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5117193" y="1194886"/>
            <a:ext cx="647700" cy="198119"/>
          </a:xfrm>
          <a:prstGeom prst="rightArrow">
            <a:avLst/>
          </a:prstGeom>
          <a:solidFill>
            <a:srgbClr val="25D0E7"/>
          </a:solidFill>
          <a:ln>
            <a:solidFill>
              <a:srgbClr val="25D0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30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200" dirty="0" smtClean="0"/>
              <a:t>References</a:t>
            </a:r>
            <a:endParaRPr lang="en-US" sz="3200" dirty="0"/>
          </a:p>
        </p:txBody>
      </p:sp>
      <p:sp>
        <p:nvSpPr>
          <p:cNvPr id="3" name="Content Placeholder 2"/>
          <p:cNvSpPr>
            <a:spLocks noGrp="1"/>
          </p:cNvSpPr>
          <p:nvPr>
            <p:ph idx="1"/>
          </p:nvPr>
        </p:nvSpPr>
        <p:spPr>
          <a:xfrm>
            <a:off x="0" y="990600"/>
            <a:ext cx="9144000" cy="5638800"/>
          </a:xfrm>
        </p:spPr>
        <p:txBody>
          <a:bodyPr>
            <a:normAutofit lnSpcReduction="10000"/>
          </a:bodyPr>
          <a:lstStyle/>
          <a:p>
            <a:r>
              <a:rPr lang="en-US" sz="2400" dirty="0" smtClean="0"/>
              <a:t>“</a:t>
            </a:r>
            <a:r>
              <a:rPr lang="en-US" sz="2400" dirty="0" err="1" smtClean="0"/>
              <a:t>Zucked</a:t>
            </a:r>
            <a:r>
              <a:rPr lang="en-US" sz="2400" dirty="0" smtClean="0"/>
              <a:t>” by Roger McNamee, 2018 (successful venture capitalist, former mentor to and now critic of Mark Zuckerberg)</a:t>
            </a:r>
          </a:p>
          <a:p>
            <a:r>
              <a:rPr lang="en-US" sz="2400" dirty="0" smtClean="0"/>
              <a:t>“The Main Switch” by Tim Wu, 2010 (Prof. Columbia Law School, history of communications in US from telephone to present)</a:t>
            </a:r>
          </a:p>
          <a:p>
            <a:r>
              <a:rPr lang="en-US" sz="2400" dirty="0" smtClean="0"/>
              <a:t>“The Attention Merchants” by Tim Wu, 2016 (history of advertising in US from 1930’s to present)</a:t>
            </a:r>
          </a:p>
          <a:p>
            <a:endParaRPr lang="en-US" sz="2400" dirty="0"/>
          </a:p>
          <a:p>
            <a:r>
              <a:rPr lang="en-US" sz="2400" dirty="0" smtClean="0"/>
              <a:t>Tech Crunch, </a:t>
            </a:r>
            <a:r>
              <a:rPr lang="en-US" sz="2400" dirty="0">
                <a:cs typeface="Arial" panose="020B0604020202020204" pitchFamily="34" charset="0"/>
              </a:rPr>
              <a:t>Electronic Privacy Information </a:t>
            </a:r>
            <a:r>
              <a:rPr lang="en-US" sz="2400" dirty="0" smtClean="0">
                <a:cs typeface="Arial" panose="020B0604020202020204" pitchFamily="34" charset="0"/>
              </a:rPr>
              <a:t>Center</a:t>
            </a:r>
            <a:r>
              <a:rPr lang="en-US" sz="2400" dirty="0" smtClean="0">
                <a:latin typeface="Arial" panose="020B0604020202020204" pitchFamily="34" charset="0"/>
                <a:cs typeface="Arial" panose="020B0604020202020204" pitchFamily="34" charset="0"/>
              </a:rPr>
              <a:t>, </a:t>
            </a:r>
            <a:r>
              <a:rPr lang="en-US" sz="2400" dirty="0">
                <a:hlinkClick r:id="rId3"/>
              </a:rPr>
              <a:t>Center for Democracy and Technology</a:t>
            </a:r>
            <a:r>
              <a:rPr lang="en-US" sz="2400" dirty="0"/>
              <a:t>, </a:t>
            </a:r>
            <a:r>
              <a:rPr lang="en-US" sz="2400" dirty="0">
                <a:hlinkClick r:id="rId4" tooltip="Electronic Frontier Foundation"/>
              </a:rPr>
              <a:t>Electronic Frontier </a:t>
            </a:r>
            <a:r>
              <a:rPr lang="en-US" sz="2400" dirty="0" smtClean="0">
                <a:hlinkClick r:id="rId4" tooltip="Electronic Frontier Foundation"/>
              </a:rPr>
              <a:t>Foundation</a:t>
            </a:r>
            <a:r>
              <a:rPr lang="en-US" sz="2400" dirty="0" smtClean="0"/>
              <a:t> (nonprofit claims to champion digital rights), Internet Association (Google, Facebook, Microsoft &amp; others), Pew Research </a:t>
            </a:r>
            <a:r>
              <a:rPr lang="en-US" sz="2400" dirty="0" smtClean="0"/>
              <a:t>Center, etc.</a:t>
            </a:r>
            <a:endParaRPr lang="en-US" sz="2400" dirty="0" smtClean="0"/>
          </a:p>
          <a:p>
            <a:r>
              <a:rPr lang="en-US" sz="2400" dirty="0" smtClean="0"/>
              <a:t>Tech Reporting by Washington Post, NY Times, LA Times, Wall Street Journal, Bloomberg, Guardian, </a:t>
            </a:r>
          </a:p>
          <a:p>
            <a:r>
              <a:rPr lang="en-US" sz="2400" dirty="0" smtClean="0"/>
              <a:t>Wikipedia, transparent, nonprofit, on-line encyclopedia</a:t>
            </a:r>
          </a:p>
          <a:p>
            <a:endParaRPr lang="en-US" sz="2400" dirty="0"/>
          </a:p>
        </p:txBody>
      </p:sp>
    </p:spTree>
    <p:extLst>
      <p:ext uri="{BB962C8B-B14F-4D97-AF65-F5344CB8AC3E}">
        <p14:creationId xmlns:p14="http://schemas.microsoft.com/office/powerpoint/2010/main" val="122857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3912</TotalTime>
  <Words>860</Words>
  <Application>Microsoft Office PowerPoint</Application>
  <PresentationFormat>On-screen Show (4:3)</PresentationFormat>
  <Paragraphs>122</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Welcome to SOCIAL MEDIA CAUCUS ”How to be Beneficiaries, not Victims, of Social Media in a Democracy”</vt:lpstr>
      <vt:lpstr>Pros  and  Cons  of  Using  Social  Media</vt:lpstr>
      <vt:lpstr>WHY is SM a concern?</vt:lpstr>
      <vt:lpstr>How can problems be fixed?</vt:lpstr>
      <vt:lpstr>How Social Media Developed  “Attention Merchants, The Epic Scramble to Get Inside Our Heads“   --Tim Wu </vt:lpstr>
      <vt:lpstr> Two critical questions:  1) Is SM a public utility like water, gas &amp; electricity and/or a means of communication transmitted by telephone wires, fiber optic cables or by satellite &amp; thus, appropriately regulated by governments?  2) Since SM platforms allow expression of opinions and ideas, should they be regulated to protect free speech?    Only Section 230 of US Communications Decency Act of 1996 gives tech platforms immunity for content that third parties post on their sites, except for violation of federal intellectual property law and federal criminal liability.  Laws “Stop Enabling Sex Traffickers Act (SESTA) and Allow States and Victims to Fight Online Sex Trafficking Act (FOSTA)” passed by Congress in 2018 to exempt sex-trafficking from immunity (Section 230) but under legal challenge &amp; Children Online Privacy Protection Act (2000) needs updating.  Mandatory “Do Not Track” Initiatives now in Congress (e.g., Hawley, R-MO)  Human Reclamation Project: “If the attention economy  is to work to our benefit (&amp; not merely exploit us), we need to be vigilant about its operation &amp; active in expressing our displeasure at its degrading tendencies.“  Tim Wu  </vt:lpstr>
      <vt:lpstr>A Tale of Sound and Fury Signifying Something:   Can Social Media Be Improved?</vt:lpstr>
      <vt:lpstr>Suggestions for making  your SM experience positive</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230 of Communications and Decency Act</dc:title>
  <dc:creator>Ruby MacDonald</dc:creator>
  <cp:lastModifiedBy>Ruby MacDonald</cp:lastModifiedBy>
  <cp:revision>198</cp:revision>
  <cp:lastPrinted>2019-05-30T15:00:13Z</cp:lastPrinted>
  <dcterms:created xsi:type="dcterms:W3CDTF">2019-04-22T15:42:56Z</dcterms:created>
  <dcterms:modified xsi:type="dcterms:W3CDTF">2019-06-20T14:40:55Z</dcterms:modified>
</cp:coreProperties>
</file>